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8"/>
  </p:notesMasterIdLst>
  <p:handoutMasterIdLst>
    <p:handoutMasterId r:id="rId39"/>
  </p:handoutMasterIdLst>
  <p:sldIdLst>
    <p:sldId id="288" r:id="rId3"/>
    <p:sldId id="294" r:id="rId4"/>
    <p:sldId id="323" r:id="rId5"/>
    <p:sldId id="344" r:id="rId6"/>
    <p:sldId id="345" r:id="rId7"/>
    <p:sldId id="346" r:id="rId8"/>
    <p:sldId id="326" r:id="rId9"/>
    <p:sldId id="348" r:id="rId10"/>
    <p:sldId id="375" r:id="rId11"/>
    <p:sldId id="426" r:id="rId12"/>
    <p:sldId id="427" r:id="rId13"/>
    <p:sldId id="331" r:id="rId14"/>
    <p:sldId id="349" r:id="rId15"/>
    <p:sldId id="393" r:id="rId16"/>
    <p:sldId id="431" r:id="rId17"/>
    <p:sldId id="392" r:id="rId18"/>
    <p:sldId id="432" r:id="rId19"/>
    <p:sldId id="363" r:id="rId20"/>
    <p:sldId id="407" r:id="rId21"/>
    <p:sldId id="433" r:id="rId22"/>
    <p:sldId id="378" r:id="rId23"/>
    <p:sldId id="405" r:id="rId24"/>
    <p:sldId id="381" r:id="rId25"/>
    <p:sldId id="412" r:id="rId26"/>
    <p:sldId id="434" r:id="rId27"/>
    <p:sldId id="413" r:id="rId28"/>
    <p:sldId id="435" r:id="rId29"/>
    <p:sldId id="429" r:id="rId30"/>
    <p:sldId id="430" r:id="rId31"/>
    <p:sldId id="414" r:id="rId32"/>
    <p:sldId id="428" r:id="rId33"/>
    <p:sldId id="436" r:id="rId34"/>
    <p:sldId id="416" r:id="rId35"/>
    <p:sldId id="293" r:id="rId36"/>
    <p:sldId id="417" r:id="rId37"/>
  </p:sldIdLst>
  <p:sldSz cx="9144000" cy="6858000" type="screen4x3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6DED8"/>
    <a:srgbClr val="000000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 autoAdjust="0"/>
    <p:restoredTop sz="90535" autoAdjust="0"/>
  </p:normalViewPr>
  <p:slideViewPr>
    <p:cSldViewPr snapToGrid="0">
      <p:cViewPr>
        <p:scale>
          <a:sx n="50" d="100"/>
          <a:sy n="50" d="100"/>
        </p:scale>
        <p:origin x="3030" y="1362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04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33488"/>
            <a:ext cx="444500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33255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altLang="ko-KR" sz="2000" dirty="0" err="1" smtClean="0"/>
              <a:t>IoT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서비스 자체가 매우 지역적임에도 불구하고 모든 데이터를 중앙에 집중 저장 관리 분석함 </a:t>
            </a:r>
            <a:endParaRPr lang="en-US" altLang="ko-KR" sz="2000" dirty="0" smtClean="0"/>
          </a:p>
          <a:p>
            <a:pPr marL="800100" lvl="1" indent="-342900">
              <a:buFont typeface="Wingdings"/>
              <a:buChar char="à"/>
            </a:pPr>
            <a:r>
              <a:rPr lang="ko-KR" altLang="en-US" sz="2000" dirty="0" smtClean="0">
                <a:sym typeface="Wingdings" panose="05000000000000000000" pitchFamily="2" charset="2"/>
              </a:rPr>
              <a:t>엄청난 에너지 낭비</a:t>
            </a:r>
            <a:endParaRPr lang="en-US" altLang="ko-KR" sz="2000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Wingdings"/>
              <a:buChar char="à"/>
            </a:pPr>
            <a:r>
              <a:rPr lang="ko-KR" altLang="en-US" sz="2000" dirty="0" err="1" smtClean="0">
                <a:sym typeface="Wingdings" panose="05000000000000000000" pitchFamily="2" charset="2"/>
              </a:rPr>
              <a:t>중앙서버</a:t>
            </a:r>
            <a:r>
              <a:rPr lang="ko-KR" altLang="en-US" sz="2000" dirty="0" smtClean="0">
                <a:sym typeface="Wingdings" panose="05000000000000000000" pitchFamily="2" charset="2"/>
              </a:rPr>
              <a:t> </a:t>
            </a:r>
            <a:r>
              <a:rPr lang="ko-KR" altLang="en-US" sz="2000" dirty="0" err="1" smtClean="0">
                <a:sym typeface="Wingdings" panose="05000000000000000000" pitchFamily="2" charset="2"/>
              </a:rPr>
              <a:t>마비시</a:t>
            </a:r>
            <a:r>
              <a:rPr lang="ko-KR" altLang="en-US" sz="2000" dirty="0" smtClean="0">
                <a:sym typeface="Wingdings" panose="05000000000000000000" pitchFamily="2" charset="2"/>
              </a:rPr>
              <a:t> 모두 마비</a:t>
            </a:r>
            <a:endParaRPr lang="en-US" altLang="ko-KR" sz="2000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Wingdings"/>
              <a:buChar char="à"/>
            </a:pPr>
            <a:r>
              <a:rPr lang="ko-KR" altLang="en-US" sz="2000" dirty="0" smtClean="0">
                <a:sym typeface="Wingdings" panose="05000000000000000000" pitchFamily="2" charset="2"/>
              </a:rPr>
              <a:t>비용</a:t>
            </a:r>
            <a:endParaRPr lang="en-US" altLang="ko-KR" sz="2000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Wingdings"/>
              <a:buChar char="à"/>
            </a:pPr>
            <a:r>
              <a:rPr lang="ko-KR" altLang="en-US" sz="2000" dirty="0" smtClean="0">
                <a:sym typeface="Wingdings" panose="05000000000000000000" pitchFamily="2" charset="2"/>
              </a:rPr>
              <a:t>설치가 어려움</a:t>
            </a:r>
            <a:endParaRPr lang="en-US" altLang="ko-KR" sz="2000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Wingdings"/>
              <a:buChar char="à"/>
            </a:pPr>
            <a:endParaRPr lang="en-US" altLang="ko-KR" sz="2000" dirty="0" smtClean="0"/>
          </a:p>
          <a:p>
            <a:pPr marL="285750" indent="-285750">
              <a:buFontTx/>
              <a:buChar char="-"/>
            </a:pPr>
            <a:r>
              <a:rPr lang="ko-KR" altLang="en-US" sz="2000" dirty="0" smtClean="0"/>
              <a:t>지극히 개인적인 데이터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생체 신호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가전제품 활용 정보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개인 피트니스 정보</a:t>
            </a:r>
            <a:r>
              <a:rPr lang="en-US" altLang="ko-KR" sz="2000" dirty="0" smtClean="0"/>
              <a:t>,…)</a:t>
            </a:r>
            <a:r>
              <a:rPr lang="ko-KR" altLang="en-US" sz="2000" dirty="0" smtClean="0"/>
              <a:t>를 글로벌 통신 사업자가 독점 </a:t>
            </a:r>
            <a:endParaRPr lang="en-US" altLang="ko-KR" sz="2000" dirty="0" smtClean="0"/>
          </a:p>
          <a:p>
            <a:r>
              <a:rPr lang="en-US" altLang="ko-KR" sz="2000" dirty="0" smtClean="0">
                <a:sym typeface="Wingdings" panose="05000000000000000000" pitchFamily="2" charset="2"/>
              </a:rPr>
              <a:t>      2</a:t>
            </a:r>
            <a:r>
              <a:rPr lang="en-US" altLang="ko-KR" sz="2000" baseline="30000" dirty="0" smtClean="0">
                <a:sym typeface="Wingdings" panose="05000000000000000000" pitchFamily="2" charset="2"/>
              </a:rPr>
              <a:t>nd</a:t>
            </a:r>
            <a:r>
              <a:rPr lang="en-US" altLang="ko-KR" sz="2000" dirty="0" smtClean="0">
                <a:sym typeface="Wingdings" panose="05000000000000000000" pitchFamily="2" charset="2"/>
              </a:rPr>
              <a:t> NAVER</a:t>
            </a:r>
          </a:p>
          <a:p>
            <a:endParaRPr lang="en-US" altLang="ko-KR" sz="2000" dirty="0" smtClean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sym typeface="Wingdings" panose="05000000000000000000" pitchFamily="2" charset="2"/>
              </a:rPr>
              <a:t>엄청난 데이터 양</a:t>
            </a:r>
            <a:r>
              <a:rPr lang="en-US" altLang="ko-KR" sz="2000" dirty="0" smtClean="0">
                <a:sym typeface="Wingdings" panose="05000000000000000000" pitchFamily="2" charset="2"/>
              </a:rPr>
              <a:t>(</a:t>
            </a:r>
            <a:r>
              <a:rPr lang="en-GB" altLang="ko-KR" sz="2000" dirty="0" smtClean="0">
                <a:ea typeface="굴림" charset="-127"/>
              </a:rPr>
              <a:t>Everyday around 20 quintillion (10^18) bytes of data are produced</a:t>
            </a:r>
            <a:r>
              <a:rPr lang="ko-KR" altLang="en-US" sz="2000" dirty="0" smtClean="0">
                <a:ea typeface="굴림" charset="-127"/>
              </a:rPr>
              <a:t>에 비해 활용가치가 높지 않음</a:t>
            </a:r>
            <a:endParaRPr lang="en-US" altLang="ko-KR" sz="2000" dirty="0" smtClean="0">
              <a:ea typeface="굴림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 smtClean="0">
              <a:ea typeface="굴림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+mn-ea"/>
              </a:rPr>
              <a:t>통신사업자</a:t>
            </a:r>
            <a:r>
              <a:rPr lang="en-US" altLang="ko-KR" sz="2000" dirty="0" smtClean="0">
                <a:latin typeface="+mn-ea"/>
              </a:rPr>
              <a:t>(Big Brothers)</a:t>
            </a:r>
            <a:r>
              <a:rPr lang="ko-KR" altLang="en-US" sz="2000" dirty="0" smtClean="0">
                <a:latin typeface="+mn-ea"/>
              </a:rPr>
              <a:t>가 </a:t>
            </a:r>
            <a:r>
              <a:rPr lang="ko-KR" altLang="en-US" sz="2000" dirty="0" err="1" smtClean="0">
                <a:latin typeface="+mn-ea"/>
              </a:rPr>
              <a:t>사업권을</a:t>
            </a:r>
            <a:r>
              <a:rPr lang="ko-KR" altLang="en-US" sz="2000" dirty="0" smtClean="0">
                <a:latin typeface="+mn-ea"/>
              </a:rPr>
              <a:t> 독점하여 새로운 비즈니스 틈새가 없음</a:t>
            </a:r>
            <a:endParaRPr lang="en-US" altLang="ko-KR" sz="2000" dirty="0" smtClean="0">
              <a:latin typeface="+mn-ea"/>
            </a:endParaRP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70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지역 기반의 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구조가 필요함</a:t>
            </a:r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94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9144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384" y="1909346"/>
            <a:ext cx="7203233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384" y="5432564"/>
            <a:ext cx="7203233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971550" y="5294175"/>
            <a:ext cx="72009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6985" y="489857"/>
            <a:ext cx="1265465" cy="530134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489857"/>
            <a:ext cx="5690508" cy="530134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639762"/>
          </a:xfrm>
        </p:spPr>
        <p:txBody>
          <a:bodyPr>
            <a:normAutofit/>
          </a:bodyPr>
          <a:lstStyle>
            <a:lvl1pPr algn="l">
              <a:defRPr sz="4000" spc="-15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676456" y="6532431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BE7D2B4-B861-47F1-B9FD-EB1DA67A198D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2" y="6376167"/>
            <a:ext cx="1020748" cy="449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265822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1"/>
            <a:ext cx="7200900" cy="92568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0" y="1145821"/>
            <a:ext cx="7200900" cy="484857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9144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2541573"/>
            <a:ext cx="72009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5431536"/>
            <a:ext cx="72009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971550" y="5294175"/>
            <a:ext cx="7200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1550" y="1981200"/>
            <a:ext cx="3429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3450" y="1981200"/>
            <a:ext cx="3429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818322"/>
            <a:ext cx="3429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503714"/>
            <a:ext cx="3429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3450" y="1818322"/>
            <a:ext cx="3429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43450" y="2503714"/>
            <a:ext cx="3429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9144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9144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54864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864" y="571500"/>
            <a:ext cx="27432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398" y="571500"/>
            <a:ext cx="466344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864" y="2995012"/>
            <a:ext cx="27432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5942317" y="2895600"/>
            <a:ext cx="274448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9144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54864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309" y="-159"/>
            <a:ext cx="54864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5942317" y="2895600"/>
            <a:ext cx="274448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170" y="576072"/>
            <a:ext cx="27432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2170" y="2999232"/>
            <a:ext cx="27432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0"/>
            <a:ext cx="9144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0" y="503854"/>
            <a:ext cx="72009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81202"/>
            <a:ext cx="72009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70531" y="6289679"/>
            <a:ext cx="72446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1" y="6289679"/>
            <a:ext cx="4596023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8983" y="6289679"/>
            <a:ext cx="68916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457200" y="6172200"/>
            <a:ext cx="82296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  <p:sldLayoutId id="214748367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Middleware for Cooperative Interaction of Things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5501872"/>
            <a:ext cx="7200900" cy="666811"/>
          </a:xfrm>
        </p:spPr>
        <p:txBody>
          <a:bodyPr>
            <a:normAutofit/>
          </a:bodyPr>
          <a:lstStyle/>
          <a:p>
            <a:r>
              <a:rPr lang="en-US" dirty="0" err="1" smtClean="0"/>
              <a:t>Soobin</a:t>
            </a:r>
            <a:r>
              <a:rPr lang="en-US" dirty="0" smtClean="0"/>
              <a:t> Jeon</a:t>
            </a:r>
          </a:p>
          <a:p>
            <a:r>
              <a:rPr lang="en-US" dirty="0" smtClean="0"/>
              <a:t>Advisor : </a:t>
            </a:r>
            <a:r>
              <a:rPr lang="en-US" dirty="0" err="1" smtClean="0"/>
              <a:t>Inbum</a:t>
            </a:r>
            <a:r>
              <a:rPr lang="en-US" dirty="0" smtClean="0"/>
              <a:t> Jung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71550" y="5284773"/>
            <a:ext cx="7200900" cy="384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 smtClean="0"/>
              <a:t>Draft for paper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2215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062" y="2978401"/>
            <a:ext cx="3278155" cy="20663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Concept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55399" y="2530599"/>
            <a:ext cx="3529929" cy="22250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36606" y="2322586"/>
            <a:ext cx="2472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Simple Connection with sensor devices</a:t>
            </a:r>
          </a:p>
          <a:p>
            <a:pPr algn="ctr"/>
            <a:r>
              <a:rPr lang="en-US" altLang="ko-KR" sz="1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(GPIO, ADC, SPI, UART)</a:t>
            </a:r>
            <a:endParaRPr lang="ko-KR" altLang="en-US" sz="10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6595" y="1597432"/>
            <a:ext cx="1928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Heterogeneous networks</a:t>
            </a:r>
          </a:p>
          <a:p>
            <a:pPr algn="ctr"/>
            <a:r>
              <a:rPr lang="en-US" altLang="ko-KR" sz="1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en-US" altLang="ko-KR" sz="1000" b="1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WiFi</a:t>
            </a:r>
            <a:r>
              <a:rPr lang="en-US" altLang="ko-KR" sz="1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Bluetooth, BLE, </a:t>
            </a:r>
            <a:r>
              <a:rPr lang="en-US" altLang="ko-KR" sz="1000" b="1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Zigbee</a:t>
            </a:r>
            <a:r>
              <a:rPr lang="en-US" altLang="ko-KR" sz="1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31556" y="478970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Seamless connectivity</a:t>
            </a:r>
          </a:p>
          <a:p>
            <a:pPr algn="ctr"/>
            <a:r>
              <a:rPr lang="en-US" altLang="ko-KR" sz="1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(easily</a:t>
            </a:r>
            <a:r>
              <a:rPr lang="en-US" altLang="ko-KR" sz="1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en-US" altLang="ko-KR" sz="1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quickly, lightly)</a:t>
            </a:r>
            <a:endParaRPr lang="ko-KR" altLang="en-US" sz="10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55631" y="4481927"/>
            <a:ext cx="1834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World-wide servers</a:t>
            </a:r>
            <a:endParaRPr lang="ko-KR" altLang="en-US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323184" y="4671231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Variable platforms</a:t>
            </a:r>
          </a:p>
          <a:p>
            <a:pPr algn="ctr"/>
            <a:r>
              <a:rPr lang="en-US" altLang="ko-KR" sz="1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en-US" altLang="ko-KR" sz="1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Windows, Android, Linux)</a:t>
            </a:r>
            <a:endParaRPr lang="ko-KR" altLang="en-US" sz="10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633" y="3923806"/>
            <a:ext cx="817054" cy="5247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642" y="1982772"/>
            <a:ext cx="2529958" cy="15947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120" y="2668002"/>
            <a:ext cx="640718" cy="41150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172" y="3238566"/>
            <a:ext cx="706760" cy="45391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926" y="3784603"/>
            <a:ext cx="706760" cy="45391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695" y="2898314"/>
            <a:ext cx="817054" cy="524756"/>
          </a:xfrm>
          <a:prstGeom prst="rect">
            <a:avLst/>
          </a:prstGeom>
        </p:spPr>
      </p:pic>
      <p:pic>
        <p:nvPicPr>
          <p:cNvPr id="35" name="Picture 10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632" y="4406138"/>
            <a:ext cx="890642" cy="719724"/>
          </a:xfrm>
          <a:prstGeom prst="rect">
            <a:avLst/>
          </a:prstGeom>
        </p:spPr>
      </p:pic>
      <p:pic>
        <p:nvPicPr>
          <p:cNvPr id="36" name="Picture 10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668" y="2095968"/>
            <a:ext cx="765124" cy="654295"/>
          </a:xfrm>
          <a:prstGeom prst="rect">
            <a:avLst/>
          </a:prstGeom>
        </p:spPr>
      </p:pic>
      <p:pic>
        <p:nvPicPr>
          <p:cNvPr id="37" name="Picture 10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899" y="3302606"/>
            <a:ext cx="830553" cy="69835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0657" y="2660047"/>
            <a:ext cx="5998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Traffic</a:t>
            </a:r>
            <a:endParaRPr lang="en-US" sz="10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17458" y="4969209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Sensor</a:t>
            </a:r>
            <a:endParaRPr lang="en-US" sz="10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9954" y="3978485"/>
            <a:ext cx="5709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Home</a:t>
            </a:r>
            <a:endParaRPr lang="en-US" sz="10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08884" y="5072729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Environment</a:t>
            </a:r>
            <a:endParaRPr lang="en-US" sz="10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자유형 48"/>
          <p:cNvSpPr/>
          <p:nvPr/>
        </p:nvSpPr>
        <p:spPr>
          <a:xfrm>
            <a:off x="1312506" y="2606351"/>
            <a:ext cx="1332649" cy="497633"/>
          </a:xfrm>
          <a:custGeom>
            <a:avLst/>
            <a:gdLst>
              <a:gd name="connsiteX0" fmla="*/ 0 w 1332649"/>
              <a:gd name="connsiteY0" fmla="*/ 0 h 497633"/>
              <a:gd name="connsiteX1" fmla="*/ 541176 w 1332649"/>
              <a:gd name="connsiteY1" fmla="*/ 360784 h 497633"/>
              <a:gd name="connsiteX2" fmla="*/ 1331168 w 1332649"/>
              <a:gd name="connsiteY2" fmla="*/ 497633 h 497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649" h="497633">
                <a:moveTo>
                  <a:pt x="0" y="0"/>
                </a:moveTo>
                <a:cubicBezTo>
                  <a:pt x="159657" y="138922"/>
                  <a:pt x="319315" y="277845"/>
                  <a:pt x="541176" y="360784"/>
                </a:cubicBezTo>
                <a:cubicBezTo>
                  <a:pt x="763037" y="443723"/>
                  <a:pt x="1366417" y="481045"/>
                  <a:pt x="1331168" y="497633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자유형 49"/>
          <p:cNvSpPr/>
          <p:nvPr/>
        </p:nvSpPr>
        <p:spPr>
          <a:xfrm>
            <a:off x="1225421" y="3582955"/>
            <a:ext cx="2376196" cy="322855"/>
          </a:xfrm>
          <a:custGeom>
            <a:avLst/>
            <a:gdLst>
              <a:gd name="connsiteX0" fmla="*/ 0 w 2376196"/>
              <a:gd name="connsiteY0" fmla="*/ 267478 h 322855"/>
              <a:gd name="connsiteX1" fmla="*/ 503853 w 2376196"/>
              <a:gd name="connsiteY1" fmla="*/ 311021 h 322855"/>
              <a:gd name="connsiteX2" fmla="*/ 1188098 w 2376196"/>
              <a:gd name="connsiteY2" fmla="*/ 292360 h 322855"/>
              <a:gd name="connsiteX3" fmla="*/ 2376196 w 2376196"/>
              <a:gd name="connsiteY3" fmla="*/ 0 h 32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6196" h="322855">
                <a:moveTo>
                  <a:pt x="0" y="267478"/>
                </a:moveTo>
                <a:cubicBezTo>
                  <a:pt x="152918" y="287176"/>
                  <a:pt x="305837" y="306874"/>
                  <a:pt x="503853" y="311021"/>
                </a:cubicBezTo>
                <a:cubicBezTo>
                  <a:pt x="701869" y="315168"/>
                  <a:pt x="876041" y="344197"/>
                  <a:pt x="1188098" y="292360"/>
                </a:cubicBezTo>
                <a:cubicBezTo>
                  <a:pt x="1500155" y="240523"/>
                  <a:pt x="1938175" y="120261"/>
                  <a:pt x="2376196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자유형 50"/>
          <p:cNvSpPr/>
          <p:nvPr/>
        </p:nvSpPr>
        <p:spPr>
          <a:xfrm>
            <a:off x="1356049" y="4316964"/>
            <a:ext cx="1654629" cy="555774"/>
          </a:xfrm>
          <a:custGeom>
            <a:avLst/>
            <a:gdLst>
              <a:gd name="connsiteX0" fmla="*/ 0 w 1654629"/>
              <a:gd name="connsiteY0" fmla="*/ 547395 h 555774"/>
              <a:gd name="connsiteX1" fmla="*/ 373225 w 1654629"/>
              <a:gd name="connsiteY1" fmla="*/ 547395 h 555774"/>
              <a:gd name="connsiteX2" fmla="*/ 740229 w 1654629"/>
              <a:gd name="connsiteY2" fmla="*/ 460310 h 555774"/>
              <a:gd name="connsiteX3" fmla="*/ 1654629 w 1654629"/>
              <a:gd name="connsiteY3" fmla="*/ 0 h 55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4629" h="555774">
                <a:moveTo>
                  <a:pt x="0" y="547395"/>
                </a:moveTo>
                <a:cubicBezTo>
                  <a:pt x="124927" y="554652"/>
                  <a:pt x="249854" y="561909"/>
                  <a:pt x="373225" y="547395"/>
                </a:cubicBezTo>
                <a:cubicBezTo>
                  <a:pt x="496596" y="532881"/>
                  <a:pt x="526662" y="551542"/>
                  <a:pt x="740229" y="460310"/>
                </a:cubicBezTo>
                <a:cubicBezTo>
                  <a:pt x="953796" y="369078"/>
                  <a:pt x="1304212" y="184539"/>
                  <a:pt x="1654629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310" y="4559192"/>
            <a:ext cx="622317" cy="470660"/>
          </a:xfrm>
          <a:prstGeom prst="rect">
            <a:avLst/>
          </a:prstGeom>
        </p:spPr>
      </p:pic>
      <p:pic>
        <p:nvPicPr>
          <p:cNvPr id="19" name="Picture 4" descr="http://lghttp.14131.nexcesscdn.net/806B12/gridconnect/media/catalog/product/cache/1/image/9df78eab33525d08d6e5fb8d27136e95/g/c/gc-hf-a11_1_1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98" b="15219"/>
          <a:stretch/>
        </p:blipFill>
        <p:spPr bwMode="auto">
          <a:xfrm>
            <a:off x="1425697" y="3666234"/>
            <a:ext cx="640284" cy="42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365" y="2668002"/>
            <a:ext cx="654948" cy="42736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204" y="2238782"/>
            <a:ext cx="502016" cy="50201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123" y="3607214"/>
            <a:ext cx="908073" cy="908073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609" y="3122244"/>
            <a:ext cx="644870" cy="64487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211" y="3579488"/>
            <a:ext cx="644870" cy="64487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152" y="3844619"/>
            <a:ext cx="644870" cy="644870"/>
          </a:xfrm>
          <a:prstGeom prst="rect">
            <a:avLst/>
          </a:prstGeom>
        </p:spPr>
      </p:pic>
      <p:sp>
        <p:nvSpPr>
          <p:cNvPr id="54" name="자유형 53"/>
          <p:cNvSpPr/>
          <p:nvPr/>
        </p:nvSpPr>
        <p:spPr>
          <a:xfrm>
            <a:off x="4273421" y="2936033"/>
            <a:ext cx="497632" cy="391886"/>
          </a:xfrm>
          <a:custGeom>
            <a:avLst/>
            <a:gdLst>
              <a:gd name="connsiteX0" fmla="*/ 0 w 497632"/>
              <a:gd name="connsiteY0" fmla="*/ 391886 h 391886"/>
              <a:gd name="connsiteX1" fmla="*/ 161730 w 497632"/>
              <a:gd name="connsiteY1" fmla="*/ 174171 h 391886"/>
              <a:gd name="connsiteX2" fmla="*/ 497632 w 497632"/>
              <a:gd name="connsiteY2" fmla="*/ 0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632" h="391886">
                <a:moveTo>
                  <a:pt x="0" y="391886"/>
                </a:moveTo>
                <a:cubicBezTo>
                  <a:pt x="39395" y="315685"/>
                  <a:pt x="78791" y="239485"/>
                  <a:pt x="161730" y="174171"/>
                </a:cubicBezTo>
                <a:cubicBezTo>
                  <a:pt x="244669" y="108857"/>
                  <a:pt x="458236" y="97453"/>
                  <a:pt x="497632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왼쪽/오른쪽 화살표 61"/>
          <p:cNvSpPr/>
          <p:nvPr/>
        </p:nvSpPr>
        <p:spPr>
          <a:xfrm>
            <a:off x="4430547" y="3883429"/>
            <a:ext cx="1311576" cy="339982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4407169" y="3106934"/>
            <a:ext cx="1189428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b="1" dirty="0" smtClean="0">
                <a:ea typeface="Adobe 고딕 Std B" panose="020B0800000000000000" pitchFamily="34" charset="-127"/>
              </a:rPr>
              <a:t>BLE, </a:t>
            </a:r>
            <a:r>
              <a:rPr lang="en-US" altLang="ko-KR" sz="1100" b="1" dirty="0" err="1" smtClean="0">
                <a:ea typeface="Adobe 고딕 Std B" panose="020B0800000000000000" pitchFamily="34" charset="-127"/>
              </a:rPr>
              <a:t>WiFi</a:t>
            </a:r>
            <a:r>
              <a:rPr lang="en-US" altLang="ko-KR" sz="1100" b="1" dirty="0" smtClean="0">
                <a:ea typeface="Adobe 고딕 Std B" panose="020B0800000000000000" pitchFamily="34" charset="-127"/>
              </a:rPr>
              <a:t>, </a:t>
            </a:r>
            <a:r>
              <a:rPr lang="en-US" altLang="ko-KR" sz="1100" b="1" dirty="0" err="1" smtClean="0">
                <a:ea typeface="Adobe 고딕 Std B" panose="020B0800000000000000" pitchFamily="34" charset="-127"/>
              </a:rPr>
              <a:t>Zigbee</a:t>
            </a:r>
            <a:endParaRPr lang="en-US" sz="1100" dirty="0"/>
          </a:p>
        </p:txBody>
      </p:sp>
      <p:sp>
        <p:nvSpPr>
          <p:cNvPr id="65" name="TextBox 64"/>
          <p:cNvSpPr txBox="1"/>
          <p:nvPr/>
        </p:nvSpPr>
        <p:spPr>
          <a:xfrm>
            <a:off x="4729322" y="3963096"/>
            <a:ext cx="70852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b="1" dirty="0" smtClean="0">
                <a:ea typeface="Adobe 고딕 Std B" panose="020B0800000000000000" pitchFamily="34" charset="-127"/>
              </a:rPr>
              <a:t>INTERNET</a:t>
            </a:r>
            <a:endParaRPr lang="en-US" sz="1100" dirty="0"/>
          </a:p>
        </p:txBody>
      </p:sp>
      <p:sp>
        <p:nvSpPr>
          <p:cNvPr id="66" name="TextBox 65"/>
          <p:cNvSpPr txBox="1"/>
          <p:nvPr/>
        </p:nvSpPr>
        <p:spPr>
          <a:xfrm>
            <a:off x="4599174" y="2213630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/>
              <a:t>Localization</a:t>
            </a:r>
            <a:endParaRPr lang="ko-KR" altLang="en-US" sz="1400" b="1" dirty="0"/>
          </a:p>
        </p:txBody>
      </p:sp>
      <p:pic>
        <p:nvPicPr>
          <p:cNvPr id="1028" name="Picture 4" descr="Image result for school student icon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29" y="1314613"/>
            <a:ext cx="638429" cy="63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octor icon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321" y="1650801"/>
            <a:ext cx="496317" cy="49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nager icon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687" y="2322586"/>
            <a:ext cx="445951" cy="44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076" y="2696013"/>
            <a:ext cx="495560" cy="49556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720" y="2886185"/>
            <a:ext cx="440554" cy="282947"/>
          </a:xfrm>
          <a:prstGeom prst="rect">
            <a:avLst/>
          </a:prstGeom>
        </p:spPr>
      </p:pic>
      <p:sp>
        <p:nvSpPr>
          <p:cNvPr id="71" name="자유형 70"/>
          <p:cNvSpPr/>
          <p:nvPr/>
        </p:nvSpPr>
        <p:spPr>
          <a:xfrm>
            <a:off x="6232849" y="1934547"/>
            <a:ext cx="564315" cy="497633"/>
          </a:xfrm>
          <a:custGeom>
            <a:avLst/>
            <a:gdLst>
              <a:gd name="connsiteX0" fmla="*/ 0 w 564315"/>
              <a:gd name="connsiteY0" fmla="*/ 497633 h 497633"/>
              <a:gd name="connsiteX1" fmla="*/ 360784 w 564315"/>
              <a:gd name="connsiteY1" fmla="*/ 422988 h 497633"/>
              <a:gd name="connsiteX2" fmla="*/ 547396 w 564315"/>
              <a:gd name="connsiteY2" fmla="*/ 267478 h 497633"/>
              <a:gd name="connsiteX3" fmla="*/ 559837 w 564315"/>
              <a:gd name="connsiteY3" fmla="*/ 0 h 497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315" h="497633">
                <a:moveTo>
                  <a:pt x="0" y="497633"/>
                </a:moveTo>
                <a:cubicBezTo>
                  <a:pt x="134775" y="479490"/>
                  <a:pt x="269551" y="461347"/>
                  <a:pt x="360784" y="422988"/>
                </a:cubicBezTo>
                <a:cubicBezTo>
                  <a:pt x="452017" y="384629"/>
                  <a:pt x="514221" y="337976"/>
                  <a:pt x="547396" y="267478"/>
                </a:cubicBezTo>
                <a:cubicBezTo>
                  <a:pt x="580571" y="196980"/>
                  <a:pt x="553617" y="37322"/>
                  <a:pt x="559837" y="0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자유형 71"/>
          <p:cNvSpPr/>
          <p:nvPr/>
        </p:nvSpPr>
        <p:spPr>
          <a:xfrm>
            <a:off x="6245290" y="2183364"/>
            <a:ext cx="1163216" cy="295945"/>
          </a:xfrm>
          <a:custGeom>
            <a:avLst/>
            <a:gdLst>
              <a:gd name="connsiteX0" fmla="*/ 0 w 1163216"/>
              <a:gd name="connsiteY0" fmla="*/ 242595 h 295945"/>
              <a:gd name="connsiteX1" fmla="*/ 510074 w 1163216"/>
              <a:gd name="connsiteY1" fmla="*/ 292359 h 295945"/>
              <a:gd name="connsiteX2" fmla="*/ 939282 w 1163216"/>
              <a:gd name="connsiteY2" fmla="*/ 155510 h 295945"/>
              <a:gd name="connsiteX3" fmla="*/ 1163216 w 1163216"/>
              <a:gd name="connsiteY3" fmla="*/ 0 h 295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3216" h="295945">
                <a:moveTo>
                  <a:pt x="0" y="242595"/>
                </a:moveTo>
                <a:cubicBezTo>
                  <a:pt x="176763" y="274734"/>
                  <a:pt x="353527" y="306873"/>
                  <a:pt x="510074" y="292359"/>
                </a:cubicBezTo>
                <a:cubicBezTo>
                  <a:pt x="666621" y="277845"/>
                  <a:pt x="830425" y="204236"/>
                  <a:pt x="939282" y="155510"/>
                </a:cubicBezTo>
                <a:cubicBezTo>
                  <a:pt x="1048139" y="106784"/>
                  <a:pt x="1105677" y="53392"/>
                  <a:pt x="1163216" y="0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자유형 72"/>
          <p:cNvSpPr/>
          <p:nvPr/>
        </p:nvSpPr>
        <p:spPr>
          <a:xfrm>
            <a:off x="6668278" y="2792964"/>
            <a:ext cx="653143" cy="107499"/>
          </a:xfrm>
          <a:custGeom>
            <a:avLst/>
            <a:gdLst>
              <a:gd name="connsiteX0" fmla="*/ 0 w 653143"/>
              <a:gd name="connsiteY0" fmla="*/ 55983 h 107499"/>
              <a:gd name="connsiteX1" fmla="*/ 329682 w 653143"/>
              <a:gd name="connsiteY1" fmla="*/ 105746 h 107499"/>
              <a:gd name="connsiteX2" fmla="*/ 653143 w 653143"/>
              <a:gd name="connsiteY2" fmla="*/ 0 h 107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3" h="107499">
                <a:moveTo>
                  <a:pt x="0" y="55983"/>
                </a:moveTo>
                <a:cubicBezTo>
                  <a:pt x="110412" y="85529"/>
                  <a:pt x="220825" y="115076"/>
                  <a:pt x="329682" y="105746"/>
                </a:cubicBezTo>
                <a:cubicBezTo>
                  <a:pt x="438539" y="96416"/>
                  <a:pt x="579535" y="19698"/>
                  <a:pt x="653143" y="0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56474" y="2888987"/>
            <a:ext cx="1003736" cy="66915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17783" y="3700506"/>
            <a:ext cx="970089" cy="646726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360026" y="4480512"/>
            <a:ext cx="905103" cy="603402"/>
          </a:xfrm>
          <a:prstGeom prst="rect">
            <a:avLst/>
          </a:prstGeom>
        </p:spPr>
      </p:pic>
      <p:pic>
        <p:nvPicPr>
          <p:cNvPr id="87" name="Picture 2" descr="https://cdn3.iconfinder.com/data/icons/ui-9/512/database-512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306" y="2896948"/>
            <a:ext cx="148802" cy="14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4" descr="http://www.smartlogic.com/uploads/home-sliders/model.png"/>
          <p:cNvPicPr>
            <a:picLocks noChangeAspect="1" noChangeArrowheads="1"/>
          </p:cNvPicPr>
          <p:nvPr/>
        </p:nvPicPr>
        <p:blipFill>
          <a:blip r:embed="rId2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51" y="3401410"/>
            <a:ext cx="132319" cy="13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2328280" y="3335305"/>
            <a:ext cx="13179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err="1"/>
              <a:t>MinT</a:t>
            </a:r>
            <a:r>
              <a:rPr lang="en-US" sz="1100" b="1" dirty="0"/>
              <a:t> Middleware</a:t>
            </a:r>
          </a:p>
          <a:p>
            <a:endParaRPr lang="en-US" sz="1100" dirty="0"/>
          </a:p>
        </p:txBody>
      </p:sp>
      <p:pic>
        <p:nvPicPr>
          <p:cNvPr id="92" name="Picture 4" descr="http://www.smartlogic.com/uploads/home-sliders/model.png"/>
          <p:cNvPicPr>
            <a:picLocks noChangeAspect="1" noChangeArrowheads="1"/>
          </p:cNvPicPr>
          <p:nvPr/>
        </p:nvPicPr>
        <p:blipFill>
          <a:blip r:embed="rId2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325" y="3879565"/>
            <a:ext cx="132319" cy="13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http://www.smartlogic.com/uploads/home-sliders/model.png"/>
          <p:cNvPicPr>
            <a:picLocks noChangeAspect="1" noChangeArrowheads="1"/>
          </p:cNvPicPr>
          <p:nvPr/>
        </p:nvPicPr>
        <p:blipFill>
          <a:blip r:embed="rId2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574" y="3179398"/>
            <a:ext cx="132319" cy="13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4" descr="http://www.smartlogic.com/uploads/home-sliders/model.png"/>
          <p:cNvPicPr>
            <a:picLocks noChangeAspect="1" noChangeArrowheads="1"/>
          </p:cNvPicPr>
          <p:nvPr/>
        </p:nvPicPr>
        <p:blipFill>
          <a:blip r:embed="rId2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813" y="3721064"/>
            <a:ext cx="132319" cy="13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http://www.smartlogic.com/uploads/home-sliders/model.png"/>
          <p:cNvPicPr>
            <a:picLocks noChangeAspect="1" noChangeArrowheads="1"/>
          </p:cNvPicPr>
          <p:nvPr/>
        </p:nvPicPr>
        <p:blipFill>
          <a:blip r:embed="rId2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641" y="2594654"/>
            <a:ext cx="132319" cy="13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4" descr="http://www.smartlogic.com/uploads/home-sliders/model.png"/>
          <p:cNvPicPr>
            <a:picLocks noChangeAspect="1" noChangeArrowheads="1"/>
          </p:cNvPicPr>
          <p:nvPr/>
        </p:nvPicPr>
        <p:blipFill>
          <a:blip r:embed="rId2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43" y="2208055"/>
            <a:ext cx="132319" cy="13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5145391" y="3403818"/>
            <a:ext cx="564257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altLang="ko-KR" b="1" dirty="0" err="1" smtClean="0">
                <a:ln w="12700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CoAP</a:t>
            </a:r>
            <a:endParaRPr lang="en-US" dirty="0">
              <a:ln w="12700">
                <a:solidFill>
                  <a:schemeClr val="bg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69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062" y="2978401"/>
            <a:ext cx="3278155" cy="20663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Concept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55399" y="2530599"/>
            <a:ext cx="3529929" cy="22250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55631" y="4481927"/>
            <a:ext cx="1834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World-wide servers</a:t>
            </a:r>
            <a:endParaRPr lang="ko-KR" altLang="en-US" sz="1400" b="1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633" y="3923806"/>
            <a:ext cx="817054" cy="5247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642" y="1982772"/>
            <a:ext cx="2529958" cy="15947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120" y="2668002"/>
            <a:ext cx="640718" cy="41150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172" y="3238566"/>
            <a:ext cx="706760" cy="45391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926" y="3784603"/>
            <a:ext cx="706760" cy="45391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695" y="2898314"/>
            <a:ext cx="817054" cy="524756"/>
          </a:xfrm>
          <a:prstGeom prst="rect">
            <a:avLst/>
          </a:prstGeom>
        </p:spPr>
      </p:pic>
      <p:pic>
        <p:nvPicPr>
          <p:cNvPr id="35" name="Picture 10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632" y="4406138"/>
            <a:ext cx="890642" cy="719724"/>
          </a:xfrm>
          <a:prstGeom prst="rect">
            <a:avLst/>
          </a:prstGeom>
        </p:spPr>
      </p:pic>
      <p:pic>
        <p:nvPicPr>
          <p:cNvPr id="36" name="Picture 10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668" y="2095968"/>
            <a:ext cx="765124" cy="654295"/>
          </a:xfrm>
          <a:prstGeom prst="rect">
            <a:avLst/>
          </a:prstGeom>
        </p:spPr>
      </p:pic>
      <p:pic>
        <p:nvPicPr>
          <p:cNvPr id="37" name="Picture 10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899" y="3302606"/>
            <a:ext cx="830553" cy="69835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0657" y="2660047"/>
            <a:ext cx="5998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Traffic</a:t>
            </a:r>
            <a:endParaRPr lang="en-US" sz="10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17458" y="4969209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Sensor</a:t>
            </a:r>
            <a:endParaRPr lang="en-US" sz="10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9954" y="3978485"/>
            <a:ext cx="5709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Home</a:t>
            </a:r>
            <a:endParaRPr lang="en-US" sz="10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08884" y="5072729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Environment</a:t>
            </a:r>
            <a:endParaRPr lang="en-US" sz="10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자유형 48"/>
          <p:cNvSpPr/>
          <p:nvPr/>
        </p:nvSpPr>
        <p:spPr>
          <a:xfrm>
            <a:off x="1312506" y="2606351"/>
            <a:ext cx="1332649" cy="497633"/>
          </a:xfrm>
          <a:custGeom>
            <a:avLst/>
            <a:gdLst>
              <a:gd name="connsiteX0" fmla="*/ 0 w 1332649"/>
              <a:gd name="connsiteY0" fmla="*/ 0 h 497633"/>
              <a:gd name="connsiteX1" fmla="*/ 541176 w 1332649"/>
              <a:gd name="connsiteY1" fmla="*/ 360784 h 497633"/>
              <a:gd name="connsiteX2" fmla="*/ 1331168 w 1332649"/>
              <a:gd name="connsiteY2" fmla="*/ 497633 h 497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649" h="497633">
                <a:moveTo>
                  <a:pt x="0" y="0"/>
                </a:moveTo>
                <a:cubicBezTo>
                  <a:pt x="159657" y="138922"/>
                  <a:pt x="319315" y="277845"/>
                  <a:pt x="541176" y="360784"/>
                </a:cubicBezTo>
                <a:cubicBezTo>
                  <a:pt x="763037" y="443723"/>
                  <a:pt x="1366417" y="481045"/>
                  <a:pt x="1331168" y="497633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자유형 49"/>
          <p:cNvSpPr/>
          <p:nvPr/>
        </p:nvSpPr>
        <p:spPr>
          <a:xfrm>
            <a:off x="1225421" y="3582955"/>
            <a:ext cx="2376196" cy="322855"/>
          </a:xfrm>
          <a:custGeom>
            <a:avLst/>
            <a:gdLst>
              <a:gd name="connsiteX0" fmla="*/ 0 w 2376196"/>
              <a:gd name="connsiteY0" fmla="*/ 267478 h 322855"/>
              <a:gd name="connsiteX1" fmla="*/ 503853 w 2376196"/>
              <a:gd name="connsiteY1" fmla="*/ 311021 h 322855"/>
              <a:gd name="connsiteX2" fmla="*/ 1188098 w 2376196"/>
              <a:gd name="connsiteY2" fmla="*/ 292360 h 322855"/>
              <a:gd name="connsiteX3" fmla="*/ 2376196 w 2376196"/>
              <a:gd name="connsiteY3" fmla="*/ 0 h 32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6196" h="322855">
                <a:moveTo>
                  <a:pt x="0" y="267478"/>
                </a:moveTo>
                <a:cubicBezTo>
                  <a:pt x="152918" y="287176"/>
                  <a:pt x="305837" y="306874"/>
                  <a:pt x="503853" y="311021"/>
                </a:cubicBezTo>
                <a:cubicBezTo>
                  <a:pt x="701869" y="315168"/>
                  <a:pt x="876041" y="344197"/>
                  <a:pt x="1188098" y="292360"/>
                </a:cubicBezTo>
                <a:cubicBezTo>
                  <a:pt x="1500155" y="240523"/>
                  <a:pt x="1938175" y="120261"/>
                  <a:pt x="2376196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자유형 50"/>
          <p:cNvSpPr/>
          <p:nvPr/>
        </p:nvSpPr>
        <p:spPr>
          <a:xfrm>
            <a:off x="1356049" y="4316964"/>
            <a:ext cx="1654629" cy="555774"/>
          </a:xfrm>
          <a:custGeom>
            <a:avLst/>
            <a:gdLst>
              <a:gd name="connsiteX0" fmla="*/ 0 w 1654629"/>
              <a:gd name="connsiteY0" fmla="*/ 547395 h 555774"/>
              <a:gd name="connsiteX1" fmla="*/ 373225 w 1654629"/>
              <a:gd name="connsiteY1" fmla="*/ 547395 h 555774"/>
              <a:gd name="connsiteX2" fmla="*/ 740229 w 1654629"/>
              <a:gd name="connsiteY2" fmla="*/ 460310 h 555774"/>
              <a:gd name="connsiteX3" fmla="*/ 1654629 w 1654629"/>
              <a:gd name="connsiteY3" fmla="*/ 0 h 55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4629" h="555774">
                <a:moveTo>
                  <a:pt x="0" y="547395"/>
                </a:moveTo>
                <a:cubicBezTo>
                  <a:pt x="124927" y="554652"/>
                  <a:pt x="249854" y="561909"/>
                  <a:pt x="373225" y="547395"/>
                </a:cubicBezTo>
                <a:cubicBezTo>
                  <a:pt x="496596" y="532881"/>
                  <a:pt x="526662" y="551542"/>
                  <a:pt x="740229" y="460310"/>
                </a:cubicBezTo>
                <a:cubicBezTo>
                  <a:pt x="953796" y="369078"/>
                  <a:pt x="1304212" y="184539"/>
                  <a:pt x="1654629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310" y="4559192"/>
            <a:ext cx="622317" cy="470660"/>
          </a:xfrm>
          <a:prstGeom prst="rect">
            <a:avLst/>
          </a:prstGeom>
        </p:spPr>
      </p:pic>
      <p:pic>
        <p:nvPicPr>
          <p:cNvPr id="19" name="Picture 4" descr="http://lghttp.14131.nexcesscdn.net/806B12/gridconnect/media/catalog/product/cache/1/image/9df78eab33525d08d6e5fb8d27136e95/g/c/gc-hf-a11_1_1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98" b="15219"/>
          <a:stretch/>
        </p:blipFill>
        <p:spPr bwMode="auto">
          <a:xfrm>
            <a:off x="1425697" y="3666234"/>
            <a:ext cx="640284" cy="42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365" y="2668002"/>
            <a:ext cx="654948" cy="42736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204" y="2238782"/>
            <a:ext cx="502016" cy="50201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123" y="3607214"/>
            <a:ext cx="908073" cy="908073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609" y="3122244"/>
            <a:ext cx="644870" cy="64487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211" y="3579488"/>
            <a:ext cx="644870" cy="64487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152" y="3844619"/>
            <a:ext cx="644870" cy="644870"/>
          </a:xfrm>
          <a:prstGeom prst="rect">
            <a:avLst/>
          </a:prstGeom>
        </p:spPr>
      </p:pic>
      <p:sp>
        <p:nvSpPr>
          <p:cNvPr id="54" name="자유형 53"/>
          <p:cNvSpPr/>
          <p:nvPr/>
        </p:nvSpPr>
        <p:spPr>
          <a:xfrm>
            <a:off x="4273421" y="2936033"/>
            <a:ext cx="497632" cy="391886"/>
          </a:xfrm>
          <a:custGeom>
            <a:avLst/>
            <a:gdLst>
              <a:gd name="connsiteX0" fmla="*/ 0 w 497632"/>
              <a:gd name="connsiteY0" fmla="*/ 391886 h 391886"/>
              <a:gd name="connsiteX1" fmla="*/ 161730 w 497632"/>
              <a:gd name="connsiteY1" fmla="*/ 174171 h 391886"/>
              <a:gd name="connsiteX2" fmla="*/ 497632 w 497632"/>
              <a:gd name="connsiteY2" fmla="*/ 0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632" h="391886">
                <a:moveTo>
                  <a:pt x="0" y="391886"/>
                </a:moveTo>
                <a:cubicBezTo>
                  <a:pt x="39395" y="315685"/>
                  <a:pt x="78791" y="239485"/>
                  <a:pt x="161730" y="174171"/>
                </a:cubicBezTo>
                <a:cubicBezTo>
                  <a:pt x="244669" y="108857"/>
                  <a:pt x="458236" y="97453"/>
                  <a:pt x="497632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왼쪽/오른쪽 화살표 61"/>
          <p:cNvSpPr/>
          <p:nvPr/>
        </p:nvSpPr>
        <p:spPr>
          <a:xfrm>
            <a:off x="4430547" y="3883429"/>
            <a:ext cx="1311576" cy="339982"/>
          </a:xfrm>
          <a:prstGeom prst="leftRightArrow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4407169" y="3106934"/>
            <a:ext cx="1189428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b="1" dirty="0" smtClean="0">
                <a:ea typeface="Adobe 고딕 Std B" panose="020B0800000000000000" pitchFamily="34" charset="-127"/>
              </a:rPr>
              <a:t>BLE, </a:t>
            </a:r>
            <a:r>
              <a:rPr lang="en-US" altLang="ko-KR" sz="1100" b="1" dirty="0" err="1" smtClean="0">
                <a:ea typeface="Adobe 고딕 Std B" panose="020B0800000000000000" pitchFamily="34" charset="-127"/>
              </a:rPr>
              <a:t>WiFi</a:t>
            </a:r>
            <a:r>
              <a:rPr lang="en-US" altLang="ko-KR" sz="1100" b="1" dirty="0" smtClean="0">
                <a:ea typeface="Adobe 고딕 Std B" panose="020B0800000000000000" pitchFamily="34" charset="-127"/>
              </a:rPr>
              <a:t>, </a:t>
            </a:r>
            <a:r>
              <a:rPr lang="en-US" altLang="ko-KR" sz="1100" b="1" dirty="0" err="1" smtClean="0">
                <a:ea typeface="Adobe 고딕 Std B" panose="020B0800000000000000" pitchFamily="34" charset="-127"/>
              </a:rPr>
              <a:t>Zigbee</a:t>
            </a:r>
            <a:endParaRPr lang="en-US" sz="1100" dirty="0"/>
          </a:p>
        </p:txBody>
      </p:sp>
      <p:sp>
        <p:nvSpPr>
          <p:cNvPr id="65" name="TextBox 64"/>
          <p:cNvSpPr txBox="1"/>
          <p:nvPr/>
        </p:nvSpPr>
        <p:spPr>
          <a:xfrm>
            <a:off x="4738031" y="3980514"/>
            <a:ext cx="673261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b="1" dirty="0" smtClean="0">
                <a:ea typeface="Adobe 고딕 Std B" panose="020B0800000000000000" pitchFamily="34" charset="-127"/>
              </a:rPr>
              <a:t>INTERNET</a:t>
            </a:r>
            <a:endParaRPr lang="en-US" sz="1050" dirty="0"/>
          </a:p>
        </p:txBody>
      </p:sp>
      <p:sp>
        <p:nvSpPr>
          <p:cNvPr id="66" name="TextBox 65"/>
          <p:cNvSpPr txBox="1"/>
          <p:nvPr/>
        </p:nvSpPr>
        <p:spPr>
          <a:xfrm>
            <a:off x="4599174" y="2213630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/>
              <a:t>Localization</a:t>
            </a:r>
            <a:endParaRPr lang="ko-KR" altLang="en-US" sz="1400" b="1" dirty="0"/>
          </a:p>
        </p:txBody>
      </p:sp>
      <p:pic>
        <p:nvPicPr>
          <p:cNvPr id="1028" name="Picture 4" descr="Image result for school student icon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29" y="1314613"/>
            <a:ext cx="638429" cy="63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octor icon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321" y="1650801"/>
            <a:ext cx="496317" cy="49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nager icon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687" y="2322586"/>
            <a:ext cx="445951" cy="44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076" y="2696013"/>
            <a:ext cx="495560" cy="49556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720" y="2886185"/>
            <a:ext cx="440554" cy="282947"/>
          </a:xfrm>
          <a:prstGeom prst="rect">
            <a:avLst/>
          </a:prstGeom>
        </p:spPr>
      </p:pic>
      <p:sp>
        <p:nvSpPr>
          <p:cNvPr id="71" name="자유형 70"/>
          <p:cNvSpPr/>
          <p:nvPr/>
        </p:nvSpPr>
        <p:spPr>
          <a:xfrm>
            <a:off x="6232849" y="1934547"/>
            <a:ext cx="564315" cy="497633"/>
          </a:xfrm>
          <a:custGeom>
            <a:avLst/>
            <a:gdLst>
              <a:gd name="connsiteX0" fmla="*/ 0 w 564315"/>
              <a:gd name="connsiteY0" fmla="*/ 497633 h 497633"/>
              <a:gd name="connsiteX1" fmla="*/ 360784 w 564315"/>
              <a:gd name="connsiteY1" fmla="*/ 422988 h 497633"/>
              <a:gd name="connsiteX2" fmla="*/ 547396 w 564315"/>
              <a:gd name="connsiteY2" fmla="*/ 267478 h 497633"/>
              <a:gd name="connsiteX3" fmla="*/ 559837 w 564315"/>
              <a:gd name="connsiteY3" fmla="*/ 0 h 497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315" h="497633">
                <a:moveTo>
                  <a:pt x="0" y="497633"/>
                </a:moveTo>
                <a:cubicBezTo>
                  <a:pt x="134775" y="479490"/>
                  <a:pt x="269551" y="461347"/>
                  <a:pt x="360784" y="422988"/>
                </a:cubicBezTo>
                <a:cubicBezTo>
                  <a:pt x="452017" y="384629"/>
                  <a:pt x="514221" y="337976"/>
                  <a:pt x="547396" y="267478"/>
                </a:cubicBezTo>
                <a:cubicBezTo>
                  <a:pt x="580571" y="196980"/>
                  <a:pt x="553617" y="37322"/>
                  <a:pt x="559837" y="0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자유형 71"/>
          <p:cNvSpPr/>
          <p:nvPr/>
        </p:nvSpPr>
        <p:spPr>
          <a:xfrm>
            <a:off x="6245290" y="2183364"/>
            <a:ext cx="1163216" cy="295945"/>
          </a:xfrm>
          <a:custGeom>
            <a:avLst/>
            <a:gdLst>
              <a:gd name="connsiteX0" fmla="*/ 0 w 1163216"/>
              <a:gd name="connsiteY0" fmla="*/ 242595 h 295945"/>
              <a:gd name="connsiteX1" fmla="*/ 510074 w 1163216"/>
              <a:gd name="connsiteY1" fmla="*/ 292359 h 295945"/>
              <a:gd name="connsiteX2" fmla="*/ 939282 w 1163216"/>
              <a:gd name="connsiteY2" fmla="*/ 155510 h 295945"/>
              <a:gd name="connsiteX3" fmla="*/ 1163216 w 1163216"/>
              <a:gd name="connsiteY3" fmla="*/ 0 h 295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3216" h="295945">
                <a:moveTo>
                  <a:pt x="0" y="242595"/>
                </a:moveTo>
                <a:cubicBezTo>
                  <a:pt x="176763" y="274734"/>
                  <a:pt x="353527" y="306873"/>
                  <a:pt x="510074" y="292359"/>
                </a:cubicBezTo>
                <a:cubicBezTo>
                  <a:pt x="666621" y="277845"/>
                  <a:pt x="830425" y="204236"/>
                  <a:pt x="939282" y="155510"/>
                </a:cubicBezTo>
                <a:cubicBezTo>
                  <a:pt x="1048139" y="106784"/>
                  <a:pt x="1105677" y="53392"/>
                  <a:pt x="1163216" y="0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자유형 72"/>
          <p:cNvSpPr/>
          <p:nvPr/>
        </p:nvSpPr>
        <p:spPr>
          <a:xfrm>
            <a:off x="6668278" y="2792964"/>
            <a:ext cx="653143" cy="107499"/>
          </a:xfrm>
          <a:custGeom>
            <a:avLst/>
            <a:gdLst>
              <a:gd name="connsiteX0" fmla="*/ 0 w 653143"/>
              <a:gd name="connsiteY0" fmla="*/ 55983 h 107499"/>
              <a:gd name="connsiteX1" fmla="*/ 329682 w 653143"/>
              <a:gd name="connsiteY1" fmla="*/ 105746 h 107499"/>
              <a:gd name="connsiteX2" fmla="*/ 653143 w 653143"/>
              <a:gd name="connsiteY2" fmla="*/ 0 h 107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3" h="107499">
                <a:moveTo>
                  <a:pt x="0" y="55983"/>
                </a:moveTo>
                <a:cubicBezTo>
                  <a:pt x="110412" y="85529"/>
                  <a:pt x="220825" y="115076"/>
                  <a:pt x="329682" y="105746"/>
                </a:cubicBezTo>
                <a:cubicBezTo>
                  <a:pt x="438539" y="96416"/>
                  <a:pt x="579535" y="19698"/>
                  <a:pt x="653143" y="0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56474" y="2888987"/>
            <a:ext cx="1003736" cy="66915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17783" y="3700506"/>
            <a:ext cx="970089" cy="646726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360026" y="4480512"/>
            <a:ext cx="905103" cy="603402"/>
          </a:xfrm>
          <a:prstGeom prst="rect">
            <a:avLst/>
          </a:prstGeom>
        </p:spPr>
      </p:pic>
      <p:pic>
        <p:nvPicPr>
          <p:cNvPr id="87" name="Picture 2" descr="https://cdn3.iconfinder.com/data/icons/ui-9/512/database-512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306" y="2896948"/>
            <a:ext cx="148802" cy="14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4" descr="http://www.smartlogic.com/uploads/home-sliders/model.png"/>
          <p:cNvPicPr>
            <a:picLocks noChangeAspect="1" noChangeArrowheads="1"/>
          </p:cNvPicPr>
          <p:nvPr/>
        </p:nvPicPr>
        <p:blipFill>
          <a:blip r:embed="rId2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157" y="3401410"/>
            <a:ext cx="132319" cy="13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2416580" y="3335305"/>
            <a:ext cx="13179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err="1" smtClean="0"/>
              <a:t>MinT</a:t>
            </a:r>
            <a:r>
              <a:rPr lang="en-US" sz="1100" b="1" dirty="0" smtClean="0"/>
              <a:t> Middleware</a:t>
            </a:r>
            <a:endParaRPr lang="en-US" sz="1100" b="1" dirty="0"/>
          </a:p>
        </p:txBody>
      </p:sp>
      <p:pic>
        <p:nvPicPr>
          <p:cNvPr id="92" name="Picture 4" descr="http://www.smartlogic.com/uploads/home-sliders/model.png"/>
          <p:cNvPicPr>
            <a:picLocks noChangeAspect="1" noChangeArrowheads="1"/>
          </p:cNvPicPr>
          <p:nvPr/>
        </p:nvPicPr>
        <p:blipFill>
          <a:blip r:embed="rId2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325" y="3879565"/>
            <a:ext cx="132319" cy="13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http://www.smartlogic.com/uploads/home-sliders/model.png"/>
          <p:cNvPicPr>
            <a:picLocks noChangeAspect="1" noChangeArrowheads="1"/>
          </p:cNvPicPr>
          <p:nvPr/>
        </p:nvPicPr>
        <p:blipFill>
          <a:blip r:embed="rId2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574" y="3179398"/>
            <a:ext cx="132319" cy="13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4" descr="http://www.smartlogic.com/uploads/home-sliders/model.png"/>
          <p:cNvPicPr>
            <a:picLocks noChangeAspect="1" noChangeArrowheads="1"/>
          </p:cNvPicPr>
          <p:nvPr/>
        </p:nvPicPr>
        <p:blipFill>
          <a:blip r:embed="rId2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813" y="3721064"/>
            <a:ext cx="132319" cy="13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http://www.smartlogic.com/uploads/home-sliders/model.png"/>
          <p:cNvPicPr>
            <a:picLocks noChangeAspect="1" noChangeArrowheads="1"/>
          </p:cNvPicPr>
          <p:nvPr/>
        </p:nvPicPr>
        <p:blipFill>
          <a:blip r:embed="rId2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641" y="2594654"/>
            <a:ext cx="132319" cy="13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4" descr="http://www.smartlogic.com/uploads/home-sliders/model.png"/>
          <p:cNvPicPr>
            <a:picLocks noChangeAspect="1" noChangeArrowheads="1"/>
          </p:cNvPicPr>
          <p:nvPr/>
        </p:nvPicPr>
        <p:blipFill>
          <a:blip r:embed="rId2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43" y="2208055"/>
            <a:ext cx="132319" cy="13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5145391" y="3403818"/>
            <a:ext cx="564257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altLang="ko-KR" b="1" dirty="0" err="1" smtClean="0">
                <a:ln w="12700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CoAP</a:t>
            </a:r>
            <a:endParaRPr lang="en-US" dirty="0">
              <a:ln w="12700">
                <a:solidFill>
                  <a:schemeClr val="bg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0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49" y="1145821"/>
            <a:ext cx="7435260" cy="4848579"/>
          </a:xfrm>
        </p:spPr>
        <p:txBody>
          <a:bodyPr/>
          <a:lstStyle/>
          <a:p>
            <a:r>
              <a:rPr lang="en-US" dirty="0" smtClean="0"/>
              <a:t>Middleware for making and operating an </a:t>
            </a:r>
            <a:r>
              <a:rPr lang="en-US" dirty="0" err="1" smtClean="0"/>
              <a:t>IoT</a:t>
            </a:r>
            <a:r>
              <a:rPr lang="en-US" dirty="0" smtClean="0"/>
              <a:t> device</a:t>
            </a:r>
          </a:p>
          <a:p>
            <a:r>
              <a:rPr lang="en-US" dirty="0" smtClean="0"/>
              <a:t>Challenges</a:t>
            </a:r>
          </a:p>
          <a:p>
            <a:pPr lvl="1"/>
            <a:r>
              <a:rPr lang="en-US" b="1" u="sng" dirty="0" smtClean="0">
                <a:solidFill>
                  <a:srgbClr val="FF0000"/>
                </a:solidFill>
              </a:rPr>
              <a:t>Heterogeneous </a:t>
            </a:r>
            <a:r>
              <a:rPr lang="en-US" b="1" u="sng" dirty="0">
                <a:solidFill>
                  <a:srgbClr val="FF0000"/>
                </a:solidFill>
              </a:rPr>
              <a:t>devices &amp; networks</a:t>
            </a:r>
          </a:p>
          <a:p>
            <a:pPr lvl="1"/>
            <a:r>
              <a:rPr lang="en-US" dirty="0"/>
              <a:t>Quick connection &amp; Interaction</a:t>
            </a:r>
            <a:endParaRPr lang="en-US" dirty="0" smtClean="0"/>
          </a:p>
          <a:p>
            <a:pPr lvl="1"/>
            <a:r>
              <a:rPr lang="en-US" dirty="0" smtClean="0"/>
              <a:t>Easy </a:t>
            </a:r>
            <a:r>
              <a:rPr lang="en-US" dirty="0"/>
              <a:t>development &amp; </a:t>
            </a:r>
            <a:r>
              <a:rPr lang="en-US" dirty="0" smtClean="0"/>
              <a:t>installation</a:t>
            </a:r>
          </a:p>
          <a:p>
            <a:pPr lvl="1"/>
            <a:r>
              <a:rPr lang="en-US" dirty="0"/>
              <a:t>Storage Management</a:t>
            </a:r>
          </a:p>
          <a:p>
            <a:pPr lvl="1"/>
            <a:r>
              <a:rPr lang="en-US" dirty="0" smtClean="0"/>
              <a:t>Low power consumption</a:t>
            </a:r>
          </a:p>
          <a:p>
            <a:pPr lvl="1"/>
            <a:r>
              <a:rPr lang="en-US" b="1" u="sng" dirty="0" smtClean="0">
                <a:solidFill>
                  <a:srgbClr val="FF0000"/>
                </a:solidFill>
              </a:rPr>
              <a:t>High performance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6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(</a:t>
            </a:r>
            <a:r>
              <a:rPr lang="ko-KR" altLang="en-US" dirty="0" smtClean="0"/>
              <a:t>그림 수정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13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2" y="1098323"/>
            <a:ext cx="8655542" cy="493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1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Sensor Abstract Layer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14</a:t>
            </a:fld>
            <a:endParaRPr 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18758"/>
            <a:ext cx="8347371" cy="44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7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Sensor Abstract Layer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15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950" y="1192747"/>
            <a:ext cx="5376100" cy="461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8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Layer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16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050" y="1588641"/>
            <a:ext cx="5955916" cy="401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6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Layer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17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01" y="1533150"/>
            <a:ext cx="7904397" cy="397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6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Connectivity</a:t>
            </a:r>
          </a:p>
          <a:p>
            <a:pPr lvl="1"/>
            <a:r>
              <a:rPr lang="en-US" altLang="ko-KR" dirty="0" smtClean="0"/>
              <a:t>Resource Send/Receive</a:t>
            </a:r>
          </a:p>
          <a:p>
            <a:pPr lvl="1"/>
            <a:r>
              <a:rPr lang="en-US" altLang="ko-KR" dirty="0" smtClean="0"/>
              <a:t>Received Message Handle</a:t>
            </a:r>
          </a:p>
          <a:p>
            <a:pPr lvl="2"/>
            <a:r>
              <a:rPr lang="en-US" altLang="ko-KR" dirty="0" smtClean="0"/>
              <a:t>GET, POST, PUT, DELETE</a:t>
            </a:r>
          </a:p>
          <a:p>
            <a:pPr lvl="2"/>
            <a:r>
              <a:rPr lang="en-US" altLang="ko-KR" dirty="0" smtClean="0"/>
              <a:t>Sensor operation</a:t>
            </a:r>
          </a:p>
          <a:p>
            <a:pPr lvl="2"/>
            <a:r>
              <a:rPr lang="en-US" altLang="ko-KR" dirty="0" smtClean="0"/>
              <a:t>Message response of request</a:t>
            </a:r>
          </a:p>
          <a:p>
            <a:pPr lvl="1"/>
            <a:r>
              <a:rPr lang="en-US" altLang="ko-KR" dirty="0" smtClean="0"/>
              <a:t>Heterogeneous protocol handle</a:t>
            </a:r>
          </a:p>
          <a:p>
            <a:pPr lvl="2"/>
            <a:r>
              <a:rPr lang="en-US" altLang="ko-KR" dirty="0" smtClean="0"/>
              <a:t>UDP, TCP, BLE, BT..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Connectivity Architecture - flow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19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767" y="925689"/>
            <a:ext cx="5230465" cy="520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2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Research Topics</a:t>
            </a:r>
          </a:p>
          <a:p>
            <a:r>
              <a:rPr lang="en-US" dirty="0" smtClean="0"/>
              <a:t>Middleware for Internet of Things</a:t>
            </a:r>
          </a:p>
          <a:p>
            <a:pPr lvl="1"/>
            <a:r>
              <a:rPr lang="en-US" dirty="0" smtClean="0"/>
              <a:t>System Layer</a:t>
            </a:r>
          </a:p>
          <a:p>
            <a:pPr lvl="1"/>
            <a:r>
              <a:rPr lang="en-US" dirty="0" smtClean="0"/>
              <a:t>Interaction Layer</a:t>
            </a:r>
          </a:p>
          <a:p>
            <a:pPr lvl="1"/>
            <a:r>
              <a:rPr lang="en-US" dirty="0" smtClean="0"/>
              <a:t>Sensor Abstract Layer</a:t>
            </a:r>
          </a:p>
          <a:p>
            <a:r>
              <a:rPr lang="en-US" dirty="0" smtClean="0"/>
              <a:t>Evaluation and result</a:t>
            </a:r>
          </a:p>
          <a:p>
            <a:r>
              <a:rPr lang="en-US" dirty="0" smtClean="0"/>
              <a:t>Conclusion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1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Connectivity Architecture - Discovery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20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586" y="1432386"/>
            <a:ext cx="5698175" cy="40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0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Layer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21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202747"/>
            <a:ext cx="5562600" cy="458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5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Scheduler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Efficient operating and scheduling of </a:t>
            </a:r>
            <a:r>
              <a:rPr lang="en-US" dirty="0" err="1" smtClean="0"/>
              <a:t>MinT</a:t>
            </a:r>
            <a:r>
              <a:rPr lang="en-US" dirty="0" smtClean="0"/>
              <a:t> framework</a:t>
            </a:r>
          </a:p>
          <a:p>
            <a:r>
              <a:rPr lang="en-US" dirty="0" smtClean="0"/>
              <a:t>Thread Pool Manager</a:t>
            </a:r>
          </a:p>
          <a:p>
            <a:pPr lvl="1"/>
            <a:r>
              <a:rPr lang="en-US" dirty="0" smtClean="0"/>
              <a:t>System thread pool group management</a:t>
            </a:r>
          </a:p>
          <a:p>
            <a:r>
              <a:rPr lang="en-US" dirty="0" smtClean="0"/>
              <a:t>Priority Manager</a:t>
            </a:r>
          </a:p>
          <a:p>
            <a:pPr lvl="1"/>
            <a:r>
              <a:rPr lang="en-US" dirty="0" smtClean="0"/>
              <a:t>Priority decision of system thread pool group</a:t>
            </a:r>
          </a:p>
          <a:p>
            <a:r>
              <a:rPr lang="en-US" dirty="0" smtClean="0"/>
              <a:t>Performance Observation</a:t>
            </a:r>
          </a:p>
          <a:p>
            <a:pPr lvl="1"/>
            <a:r>
              <a:rPr lang="en-US" dirty="0" smtClean="0"/>
              <a:t>Performance evaluation of system</a:t>
            </a:r>
          </a:p>
          <a:p>
            <a:r>
              <a:rPr lang="en-US" dirty="0" smtClean="0"/>
              <a:t>Thread Adjustment</a:t>
            </a:r>
          </a:p>
          <a:p>
            <a:pPr lvl="1"/>
            <a:r>
              <a:rPr lang="en-US" dirty="0" smtClean="0"/>
              <a:t>System thread pool size adjustment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5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Scheduler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60000"/>
              </a:lnSpc>
            </a:pPr>
            <a:r>
              <a:rPr lang="en-US" dirty="0" smtClean="0"/>
              <a:t>Scheduled Thread Pool Group</a:t>
            </a:r>
          </a:p>
          <a:p>
            <a:pPr lvl="1">
              <a:lnSpc>
                <a:spcPct val="60000"/>
              </a:lnSpc>
            </a:pPr>
            <a:r>
              <a:rPr lang="en-US" u="sng" dirty="0" smtClean="0"/>
              <a:t>Application Service</a:t>
            </a:r>
          </a:p>
          <a:p>
            <a:pPr lvl="2">
              <a:lnSpc>
                <a:spcPct val="60000"/>
              </a:lnSpc>
            </a:pPr>
            <a:r>
              <a:rPr lang="en-US" dirty="0" smtClean="0"/>
              <a:t>Managing Services that operate the device</a:t>
            </a:r>
          </a:p>
          <a:p>
            <a:pPr lvl="1">
              <a:lnSpc>
                <a:spcPct val="60000"/>
              </a:lnSpc>
            </a:pPr>
            <a:r>
              <a:rPr lang="en-US" u="sng" dirty="0" smtClean="0"/>
              <a:t>Resource Management</a:t>
            </a:r>
          </a:p>
          <a:p>
            <a:pPr lvl="2">
              <a:lnSpc>
                <a:spcPct val="60000"/>
              </a:lnSpc>
            </a:pPr>
            <a:r>
              <a:rPr lang="en-US" dirty="0" smtClean="0"/>
              <a:t>Managing resource operators collected by installed sensors</a:t>
            </a:r>
          </a:p>
          <a:p>
            <a:pPr lvl="1">
              <a:lnSpc>
                <a:spcPct val="60000"/>
              </a:lnSpc>
            </a:pPr>
            <a:r>
              <a:rPr lang="en-US" u="sng" dirty="0" smtClean="0"/>
              <a:t>Information Exchange</a:t>
            </a:r>
          </a:p>
          <a:p>
            <a:pPr lvl="2">
              <a:lnSpc>
                <a:spcPct val="60000"/>
              </a:lnSpc>
            </a:pPr>
            <a:r>
              <a:rPr lang="en-US" dirty="0" smtClean="0"/>
              <a:t>Routing &amp; network protocol, message handle</a:t>
            </a:r>
          </a:p>
          <a:p>
            <a:pPr lvl="1">
              <a:lnSpc>
                <a:spcPct val="60000"/>
              </a:lnSpc>
            </a:pPr>
            <a:r>
              <a:rPr lang="en-US" u="sng" dirty="0" smtClean="0"/>
              <a:t>Performance Profile</a:t>
            </a:r>
          </a:p>
          <a:p>
            <a:pPr lvl="2">
              <a:lnSpc>
                <a:spcPct val="60000"/>
              </a:lnSpc>
            </a:pPr>
            <a:r>
              <a:rPr lang="en-US" dirty="0" smtClean="0"/>
              <a:t>Profiling thread performance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23</a:t>
            </a:fld>
            <a:endParaRPr lang="en-US"/>
          </a:p>
        </p:txBody>
      </p:sp>
      <p:sp>
        <p:nvSpPr>
          <p:cNvPr id="7" name="Rounded Rectangle 18"/>
          <p:cNvSpPr/>
          <p:nvPr/>
        </p:nvSpPr>
        <p:spPr>
          <a:xfrm>
            <a:off x="1604914" y="4143454"/>
            <a:ext cx="6090077" cy="7551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MinT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System Scheduler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(Priority)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8"/>
          <p:cNvSpPr/>
          <p:nvPr/>
        </p:nvSpPr>
        <p:spPr>
          <a:xfrm>
            <a:off x="2389800" y="5193857"/>
            <a:ext cx="1393150" cy="80054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 Management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8"/>
          <p:cNvSpPr/>
          <p:nvPr/>
        </p:nvSpPr>
        <p:spPr>
          <a:xfrm>
            <a:off x="824158" y="5193857"/>
            <a:ext cx="1393150" cy="80054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Service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(5)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8"/>
          <p:cNvSpPr/>
          <p:nvPr/>
        </p:nvSpPr>
        <p:spPr>
          <a:xfrm>
            <a:off x="3955442" y="5193857"/>
            <a:ext cx="1393150" cy="80054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(6~10)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8"/>
          <p:cNvSpPr/>
          <p:nvPr/>
        </p:nvSpPr>
        <p:spPr>
          <a:xfrm>
            <a:off x="5521084" y="5193857"/>
            <a:ext cx="1393150" cy="80054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꺾인 연결선 18"/>
          <p:cNvCxnSpPr>
            <a:stCxn id="7" idx="2"/>
            <a:endCxn id="13" idx="0"/>
          </p:cNvCxnSpPr>
          <p:nvPr/>
        </p:nvCxnSpPr>
        <p:spPr>
          <a:xfrm rot="5400000">
            <a:off x="2937704" y="3481607"/>
            <a:ext cx="295279" cy="3129220"/>
          </a:xfrm>
          <a:prstGeom prst="bentConnector3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7" idx="2"/>
            <a:endCxn id="12" idx="0"/>
          </p:cNvCxnSpPr>
          <p:nvPr/>
        </p:nvCxnSpPr>
        <p:spPr>
          <a:xfrm rot="5400000">
            <a:off x="3720525" y="4264428"/>
            <a:ext cx="295279" cy="1563578"/>
          </a:xfrm>
          <a:prstGeom prst="bentConnector3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7" idx="2"/>
            <a:endCxn id="14" idx="0"/>
          </p:cNvCxnSpPr>
          <p:nvPr/>
        </p:nvCxnSpPr>
        <p:spPr>
          <a:xfrm rot="16200000" flipH="1">
            <a:off x="4503346" y="5045185"/>
            <a:ext cx="295279" cy="2064"/>
          </a:xfrm>
          <a:prstGeom prst="bentConnector3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7" idx="2"/>
            <a:endCxn id="15" idx="0"/>
          </p:cNvCxnSpPr>
          <p:nvPr/>
        </p:nvCxnSpPr>
        <p:spPr>
          <a:xfrm rot="16200000" flipH="1">
            <a:off x="5286167" y="4262364"/>
            <a:ext cx="295279" cy="1567706"/>
          </a:xfrm>
          <a:prstGeom prst="bentConnector3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8"/>
          <p:cNvSpPr/>
          <p:nvPr/>
        </p:nvSpPr>
        <p:spPr>
          <a:xfrm>
            <a:off x="7086528" y="5193857"/>
            <a:ext cx="1393150" cy="800543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(5)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꺾인 연결선 21"/>
          <p:cNvCxnSpPr>
            <a:stCxn id="7" idx="2"/>
            <a:endCxn id="17" idx="0"/>
          </p:cNvCxnSpPr>
          <p:nvPr/>
        </p:nvCxnSpPr>
        <p:spPr>
          <a:xfrm rot="16200000" flipH="1">
            <a:off x="6068889" y="3479642"/>
            <a:ext cx="295279" cy="3133150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703434" y="4104606"/>
            <a:ext cx="1106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/>
              <a:t>Java Priority</a:t>
            </a:r>
          </a:p>
          <a:p>
            <a:r>
              <a:rPr lang="en-US" sz="1200" dirty="0" smtClean="0"/>
              <a:t>MIN = 1</a:t>
            </a:r>
          </a:p>
          <a:p>
            <a:r>
              <a:rPr lang="en-US" sz="1200" dirty="0" smtClean="0"/>
              <a:t>MAX = 10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4350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0" y="1145821"/>
            <a:ext cx="7530612" cy="4848579"/>
          </a:xfrm>
        </p:spPr>
        <p:txBody>
          <a:bodyPr>
            <a:normAutofit/>
          </a:bodyPr>
          <a:lstStyle/>
          <a:p>
            <a:r>
              <a:rPr lang="en-US" dirty="0" smtClean="0"/>
              <a:t>Throughput(request/sec) of </a:t>
            </a:r>
            <a:r>
              <a:rPr lang="en-US" dirty="0" err="1" smtClean="0"/>
              <a:t>MinT</a:t>
            </a:r>
            <a:r>
              <a:rPr lang="en-US" dirty="0" smtClean="0"/>
              <a:t>, Californium and </a:t>
            </a:r>
            <a:r>
              <a:rPr lang="en-US" dirty="0" err="1" smtClean="0"/>
              <a:t>nCoAP</a:t>
            </a:r>
            <a:endParaRPr lang="en-US" dirty="0" smtClean="0"/>
          </a:p>
          <a:p>
            <a:r>
              <a:rPr lang="en-US" dirty="0" smtClean="0"/>
              <a:t>Throughput by packet block size (</a:t>
            </a:r>
            <a:r>
              <a:rPr lang="en-US" dirty="0" err="1" smtClean="0"/>
              <a:t>MinT</a:t>
            </a:r>
            <a:r>
              <a:rPr lang="en-US" dirty="0" smtClean="0"/>
              <a:t>, Californium)</a:t>
            </a:r>
          </a:p>
          <a:p>
            <a:r>
              <a:rPr lang="en-US" dirty="0" smtClean="0"/>
              <a:t>Throughput by device platforms (</a:t>
            </a:r>
            <a:r>
              <a:rPr lang="en-US" dirty="0" err="1" smtClean="0"/>
              <a:t>MinT</a:t>
            </a:r>
            <a:r>
              <a:rPr lang="en-US" dirty="0" smtClean="0"/>
              <a:t>, Californium)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1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0" y="1145821"/>
            <a:ext cx="7530612" cy="4848579"/>
          </a:xfrm>
        </p:spPr>
        <p:txBody>
          <a:bodyPr>
            <a:normAutofit/>
          </a:bodyPr>
          <a:lstStyle/>
          <a:p>
            <a:r>
              <a:rPr lang="en-US" dirty="0"/>
              <a:t>Experiment Environment</a:t>
            </a:r>
          </a:p>
          <a:p>
            <a:pPr lvl="1"/>
            <a:r>
              <a:rPr lang="en-US" dirty="0" smtClean="0"/>
              <a:t>Network</a:t>
            </a:r>
            <a:endParaRPr lang="en-US" dirty="0"/>
          </a:p>
          <a:p>
            <a:pPr lvl="2"/>
            <a:r>
              <a:rPr lang="en-US" dirty="0" err="1"/>
              <a:t>CoAP</a:t>
            </a:r>
            <a:r>
              <a:rPr lang="en-US" dirty="0"/>
              <a:t> (UDP)</a:t>
            </a:r>
          </a:p>
          <a:p>
            <a:pPr lvl="1"/>
            <a:r>
              <a:rPr lang="en-US" dirty="0"/>
              <a:t>Concurrency factor(number of clients): from 1 to 10000</a:t>
            </a:r>
          </a:p>
          <a:p>
            <a:pPr lvl="1"/>
            <a:r>
              <a:rPr lang="en-US" dirty="0"/>
              <a:t>Period</a:t>
            </a:r>
          </a:p>
          <a:p>
            <a:pPr lvl="2"/>
            <a:r>
              <a:rPr lang="en-US" dirty="0"/>
              <a:t>10 requests / sec</a:t>
            </a:r>
          </a:p>
          <a:p>
            <a:pPr lvl="2"/>
            <a:r>
              <a:rPr lang="en-US" dirty="0"/>
              <a:t>Stress for a 60 sec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25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344" y="3828257"/>
            <a:ext cx="6125312" cy="208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1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Performance 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7240" y="1317023"/>
            <a:ext cx="641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Throughput (request/sec) of </a:t>
            </a:r>
            <a:r>
              <a:rPr lang="en-US" dirty="0" err="1"/>
              <a:t>MinT</a:t>
            </a:r>
            <a:r>
              <a:rPr lang="en-US" dirty="0"/>
              <a:t>, Californium and </a:t>
            </a:r>
            <a:r>
              <a:rPr lang="en-US" dirty="0" err="1"/>
              <a:t>nCoAP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857998"/>
            <a:ext cx="7791450" cy="426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5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Performance 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7240" y="1317023"/>
            <a:ext cx="641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Throughput (request/sec) of </a:t>
            </a:r>
            <a:r>
              <a:rPr lang="en-US" dirty="0" err="1"/>
              <a:t>MinT</a:t>
            </a:r>
            <a:r>
              <a:rPr lang="en-US" dirty="0"/>
              <a:t>, Californium and </a:t>
            </a:r>
            <a:r>
              <a:rPr lang="en-US" dirty="0" err="1"/>
              <a:t>nCoAP</a:t>
            </a:r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307" y="2382488"/>
            <a:ext cx="4990136" cy="300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0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Performance 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7240" y="1317023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Throughput by Packet Block Size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40" y="2402342"/>
            <a:ext cx="4260157" cy="23422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02342"/>
            <a:ext cx="4257675" cy="23446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3518" y="5074397"/>
            <a:ext cx="5338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MinT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05575" y="5128825"/>
            <a:ext cx="125354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Californium</a:t>
            </a:r>
          </a:p>
        </p:txBody>
      </p:sp>
    </p:spTree>
    <p:extLst>
      <p:ext uri="{BB962C8B-B14F-4D97-AF65-F5344CB8AC3E}">
        <p14:creationId xmlns:p14="http://schemas.microsoft.com/office/powerpoint/2010/main" val="411628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Performance 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7240" y="1317023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Throughput by Packet Block Size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37" y="1813155"/>
            <a:ext cx="6983446" cy="418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5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Internet of Things (</a:t>
            </a:r>
            <a:r>
              <a:rPr lang="en-US" dirty="0" err="1" smtClean="0"/>
              <a:t>IoT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All things: Devices, vehicles, buildings and other items</a:t>
            </a:r>
          </a:p>
          <a:p>
            <a:pPr lvl="1"/>
            <a:r>
              <a:rPr lang="en-US" dirty="0" smtClean="0"/>
              <a:t>Connected to internet</a:t>
            </a:r>
          </a:p>
          <a:p>
            <a:pPr lvl="1"/>
            <a:r>
              <a:rPr lang="en-US" dirty="0" smtClean="0"/>
              <a:t>Collect and exchange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5" descr="IoT_thing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9"/>
          <a:stretch/>
        </p:blipFill>
        <p:spPr bwMode="auto">
          <a:xfrm>
            <a:off x="3912163" y="3000002"/>
            <a:ext cx="4775982" cy="269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ourc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" r="1066" b="13658"/>
          <a:stretch/>
        </p:blipFill>
        <p:spPr bwMode="auto">
          <a:xfrm>
            <a:off x="3912162" y="5703090"/>
            <a:ext cx="4775982" cy="29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02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Performance 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7240" y="1317023"/>
            <a:ext cx="5705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Throughput by device platforms (</a:t>
            </a:r>
            <a:r>
              <a:rPr lang="en-US" dirty="0" err="1"/>
              <a:t>MinT</a:t>
            </a:r>
            <a:r>
              <a:rPr lang="en-US" dirty="0"/>
              <a:t>, Californium)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43" y="1686355"/>
            <a:ext cx="4439365" cy="21322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63" y="3856341"/>
            <a:ext cx="4442487" cy="21322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65813" y="2611758"/>
            <a:ext cx="5338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MinT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10200" y="4783975"/>
            <a:ext cx="125354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Californium</a:t>
            </a:r>
          </a:p>
        </p:txBody>
      </p:sp>
    </p:spTree>
    <p:extLst>
      <p:ext uri="{BB962C8B-B14F-4D97-AF65-F5344CB8AC3E}">
        <p14:creationId xmlns:p14="http://schemas.microsoft.com/office/powerpoint/2010/main" val="8668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Performance 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7240" y="1317023"/>
            <a:ext cx="5705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Throughput by device platforms (</a:t>
            </a:r>
            <a:r>
              <a:rPr lang="en-US" dirty="0" err="1"/>
              <a:t>MinT</a:t>
            </a:r>
            <a:r>
              <a:rPr lang="en-US" dirty="0"/>
              <a:t>, Californium)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920" y="2305375"/>
            <a:ext cx="6303810" cy="336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4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18423" y="-2866149"/>
            <a:ext cx="9778832" cy="53466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18423" y="2480506"/>
            <a:ext cx="9778832" cy="58958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3014682" y="-2808999"/>
            <a:ext cx="3590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 smtClean="0">
                <a:latin typeface="Palatino Linotype" panose="02040502050505030304" pitchFamily="18" charset="0"/>
                <a:ea typeface="Adobe 고딕 Std B" panose="020B0800000000000000" pitchFamily="34" charset="-127"/>
              </a:rPr>
              <a:t>(a)</a:t>
            </a:r>
            <a:endParaRPr lang="en-US" sz="2400" b="1" dirty="0" smtClean="0">
              <a:latin typeface="Palatino Linotype" panose="02040502050505030304" pitchFamily="18" charset="0"/>
              <a:ea typeface="Adobe 고딕 Std B" panose="020B0800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033732" y="2556706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 smtClean="0">
                <a:latin typeface="Palatino Linotype" panose="02040502050505030304" pitchFamily="18" charset="0"/>
                <a:ea typeface="Adobe 고딕 Std B" panose="020B0800000000000000" pitchFamily="34" charset="-127"/>
              </a:rPr>
              <a:t>(b)</a:t>
            </a:r>
            <a:endParaRPr lang="en-US" sz="2400" b="1" dirty="0" smtClean="0">
              <a:latin typeface="Palatino Linotype" panose="02040502050505030304" pitchFamily="18" charset="0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2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Middleware for making and operating an </a:t>
            </a:r>
            <a:r>
              <a:rPr lang="en-US" dirty="0" err="1"/>
              <a:t>IoT</a:t>
            </a:r>
            <a:r>
              <a:rPr lang="en-US" dirty="0"/>
              <a:t> </a:t>
            </a:r>
            <a:r>
              <a:rPr lang="en-US" dirty="0" smtClean="0"/>
              <a:t>device</a:t>
            </a:r>
          </a:p>
          <a:p>
            <a:pPr lvl="1"/>
            <a:r>
              <a:rPr lang="en-US" dirty="0"/>
              <a:t>Heterogeneous devices &amp; networks</a:t>
            </a:r>
          </a:p>
          <a:p>
            <a:pPr lvl="1"/>
            <a:r>
              <a:rPr lang="en-US" dirty="0"/>
              <a:t>Quick connection &amp; </a:t>
            </a:r>
            <a:r>
              <a:rPr lang="en-US" dirty="0" smtClean="0"/>
              <a:t>Interaction</a:t>
            </a:r>
          </a:p>
          <a:p>
            <a:pPr lvl="1"/>
            <a:r>
              <a:rPr lang="en-US" dirty="0" smtClean="0"/>
              <a:t>Storage Management</a:t>
            </a:r>
          </a:p>
          <a:p>
            <a:r>
              <a:rPr lang="en-US" dirty="0" smtClean="0"/>
              <a:t>Low power consumption &amp; High performance</a:t>
            </a:r>
          </a:p>
          <a:p>
            <a:r>
              <a:rPr lang="en-US" dirty="0" smtClean="0"/>
              <a:t>Future work,</a:t>
            </a:r>
          </a:p>
          <a:p>
            <a:pPr lvl="1"/>
            <a:r>
              <a:rPr lang="en-US" dirty="0"/>
              <a:t>A scalable distributed information </a:t>
            </a:r>
            <a:r>
              <a:rPr lang="en-US" dirty="0" smtClean="0"/>
              <a:t>sharing between nodes</a:t>
            </a:r>
          </a:p>
          <a:p>
            <a:pPr lvl="1"/>
            <a:r>
              <a:rPr lang="en-US" dirty="0" smtClean="0"/>
              <a:t>System scheduling detail</a:t>
            </a:r>
            <a:endParaRPr lang="en-US" dirty="0"/>
          </a:p>
          <a:p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1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[1] </a:t>
            </a:r>
            <a:r>
              <a:rPr lang="en-US" dirty="0" err="1"/>
              <a:t>Atzori</a:t>
            </a:r>
            <a:r>
              <a:rPr lang="en-US" dirty="0"/>
              <a:t>, L., </a:t>
            </a:r>
            <a:r>
              <a:rPr lang="en-US" dirty="0" err="1"/>
              <a:t>Iera</a:t>
            </a:r>
            <a:r>
              <a:rPr lang="en-US" dirty="0"/>
              <a:t>, A. and </a:t>
            </a:r>
            <a:r>
              <a:rPr lang="en-US" dirty="0" err="1"/>
              <a:t>Morabito</a:t>
            </a:r>
            <a:r>
              <a:rPr lang="en-US" dirty="0"/>
              <a:t>, G., "The internet of things: A survey," Computer networks, Vol 54, No 15, pp.2787-2805, 2010.</a:t>
            </a:r>
          </a:p>
          <a:p>
            <a:r>
              <a:rPr lang="en-US" dirty="0"/>
              <a:t>[2] Da Xu, L., He, W. and Li, S., "Internet of things in industries: A survey," IEEE Transactions on Industrial </a:t>
            </a:r>
            <a:r>
              <a:rPr lang="en-US" dirty="0" err="1"/>
              <a:t>Informatics,Vol</a:t>
            </a:r>
            <a:r>
              <a:rPr lang="en-US" dirty="0"/>
              <a:t> 10, No 4, pp.2233-2243, 2014.</a:t>
            </a:r>
          </a:p>
          <a:p>
            <a:r>
              <a:rPr lang="en-US" dirty="0"/>
              <a:t>[3] Whitmore, A., Agarwal, A. and Da Xu, L., "The Internet of Things—A survey of topics and trends," Information Systems </a:t>
            </a:r>
            <a:r>
              <a:rPr lang="en-US" dirty="0" err="1"/>
              <a:t>Frontiers,Vol</a:t>
            </a:r>
            <a:r>
              <a:rPr lang="en-US" dirty="0"/>
              <a:t> 17, No 2, pp.261-274, 2015.</a:t>
            </a:r>
          </a:p>
          <a:p>
            <a:r>
              <a:rPr lang="en-US" dirty="0"/>
              <a:t>[4] C. S. Lee, S. B. Jeon, Y. T. Han, I. B. Jung, “Integrated Platform for Device Development in Internet of Things,” Proc. of the KIISE Korea Computer Congress 2015, pp.471-473, 2015. (in Korean)</a:t>
            </a:r>
          </a:p>
          <a:p>
            <a:r>
              <a:rPr lang="en-US" dirty="0"/>
              <a:t>[5] </a:t>
            </a:r>
            <a:r>
              <a:rPr lang="en-US" dirty="0" err="1"/>
              <a:t>Lomotey</a:t>
            </a:r>
            <a:r>
              <a:rPr lang="en-US" dirty="0"/>
              <a:t>, R., Deters, R., </a:t>
            </a:r>
            <a:r>
              <a:rPr lang="en-US" dirty="0" err="1"/>
              <a:t>Nilson</a:t>
            </a:r>
            <a:r>
              <a:rPr lang="en-US" dirty="0"/>
              <a:t>, J., Mulder, K., </a:t>
            </a:r>
            <a:r>
              <a:rPr lang="en-US" dirty="0" err="1"/>
              <a:t>Wittmeier</a:t>
            </a:r>
            <a:r>
              <a:rPr lang="en-US" dirty="0"/>
              <a:t>, K. and </a:t>
            </a:r>
            <a:r>
              <a:rPr lang="en-US" dirty="0" err="1"/>
              <a:t>Schachter</a:t>
            </a:r>
            <a:r>
              <a:rPr lang="en-US" dirty="0"/>
              <a:t>, C., "Mobile Medical Data Synchronization on Cloud-Powered Middleware Platform," IEEE Transactions on Services Computing, Vol 9, No 5, pp757-770, Apr. 2016.</a:t>
            </a:r>
          </a:p>
          <a:p>
            <a:r>
              <a:rPr lang="en-US" dirty="0"/>
              <a:t>[6] Park, T., </a:t>
            </a:r>
            <a:r>
              <a:rPr lang="en-US" dirty="0" err="1"/>
              <a:t>Abuzainab</a:t>
            </a:r>
            <a:r>
              <a:rPr lang="en-US" dirty="0"/>
              <a:t>, N. and </a:t>
            </a:r>
            <a:r>
              <a:rPr lang="en-US" dirty="0" err="1"/>
              <a:t>Saad</a:t>
            </a:r>
            <a:r>
              <a:rPr lang="en-US" dirty="0"/>
              <a:t>, W., "Learning how to communicate in the internet of things: Finite resources and heterogeneity," IEEE Access, Vol 4, pp.7063-7073, Nov 2016.</a:t>
            </a:r>
          </a:p>
          <a:p>
            <a:r>
              <a:rPr lang="en-US" dirty="0"/>
              <a:t>[7] </a:t>
            </a:r>
            <a:r>
              <a:rPr lang="en-US" dirty="0" err="1"/>
              <a:t>IoTivity</a:t>
            </a:r>
            <a:r>
              <a:rPr lang="en-US" dirty="0"/>
              <a:t> [Online]. Available: http://www.iotivity.org(accessed on 2016, Dec. 09)</a:t>
            </a:r>
          </a:p>
          <a:p>
            <a:r>
              <a:rPr lang="en-US" dirty="0"/>
              <a:t>[8] Alliance, </a:t>
            </a:r>
            <a:r>
              <a:rPr lang="en-US" dirty="0" err="1"/>
              <a:t>Allseen</a:t>
            </a:r>
            <a:r>
              <a:rPr lang="en-US" dirty="0"/>
              <a:t>, Introduction to the </a:t>
            </a:r>
            <a:r>
              <a:rPr lang="en-US" dirty="0" err="1"/>
              <a:t>Alljoyn</a:t>
            </a:r>
            <a:r>
              <a:rPr lang="en-US" dirty="0"/>
              <a:t> Framework, 2014.</a:t>
            </a:r>
          </a:p>
          <a:p>
            <a:r>
              <a:rPr lang="en-US" dirty="0"/>
              <a:t>[9] </a:t>
            </a:r>
            <a:r>
              <a:rPr lang="en-US" dirty="0" err="1"/>
              <a:t>Brillo</a:t>
            </a:r>
            <a:r>
              <a:rPr lang="en-US" dirty="0"/>
              <a:t> [Online]. Available: http://developers.google.com/brillo(accessed on 2016, Dec. 09)</a:t>
            </a:r>
          </a:p>
          <a:p>
            <a:r>
              <a:rPr lang="en-US" dirty="0"/>
              <a:t>[10] Levis, P., Madden, S., </a:t>
            </a:r>
            <a:r>
              <a:rPr lang="en-US" dirty="0" err="1"/>
              <a:t>Polastre</a:t>
            </a:r>
            <a:r>
              <a:rPr lang="en-US" dirty="0"/>
              <a:t>, J., </a:t>
            </a:r>
            <a:r>
              <a:rPr lang="en-US" dirty="0" err="1"/>
              <a:t>Szewczyk</a:t>
            </a:r>
            <a:r>
              <a:rPr lang="en-US" dirty="0"/>
              <a:t>, R., Whitehouse, K., Woo, A., Gay, D., Hill, J., Welsh, M., Brewer, E. and Culler, D., </a:t>
            </a:r>
            <a:r>
              <a:rPr lang="en-US" dirty="0" err="1"/>
              <a:t>Tinyos</a:t>
            </a:r>
            <a:r>
              <a:rPr lang="en-US" dirty="0"/>
              <a:t>: An operating system for sensor networks, pp. 115-148, Heidelberg, Berlin, 2005.</a:t>
            </a:r>
          </a:p>
          <a:p>
            <a:r>
              <a:rPr lang="en-US" dirty="0"/>
              <a:t>[11] Shelby, Z., </a:t>
            </a:r>
            <a:r>
              <a:rPr lang="en-US" dirty="0" err="1"/>
              <a:t>Hartke</a:t>
            </a:r>
            <a:r>
              <a:rPr lang="en-US" dirty="0"/>
              <a:t>, K. and Bormann, C.,(2014, June). The Constrained Application Protocol(</a:t>
            </a:r>
            <a:r>
              <a:rPr lang="en-US" dirty="0" err="1"/>
              <a:t>CoAP</a:t>
            </a:r>
            <a:r>
              <a:rPr lang="en-US" dirty="0"/>
              <a:t>) [Online]. Available: https://www.rfc-editor.org/info/rfc7252(downloaded 2016. Dec. 09)</a:t>
            </a:r>
          </a:p>
          <a:p>
            <a:r>
              <a:rPr lang="en-US" dirty="0"/>
              <a:t>[12] </a:t>
            </a:r>
            <a:r>
              <a:rPr lang="en-US" dirty="0" err="1"/>
              <a:t>Kovatsch</a:t>
            </a:r>
            <a:r>
              <a:rPr lang="en-US" dirty="0"/>
              <a:t>, M., </a:t>
            </a:r>
            <a:r>
              <a:rPr lang="en-US" dirty="0" err="1"/>
              <a:t>Lanter</a:t>
            </a:r>
            <a:r>
              <a:rPr lang="en-US" dirty="0"/>
              <a:t>, M. and Shelby, </a:t>
            </a:r>
            <a:r>
              <a:rPr lang="en-US" dirty="0" err="1"/>
              <a:t>Z.,"Californium</a:t>
            </a:r>
            <a:r>
              <a:rPr lang="en-US" dirty="0"/>
              <a:t>: Scalable cloud services for the internet of things with </a:t>
            </a:r>
            <a:r>
              <a:rPr lang="en-US" dirty="0" err="1"/>
              <a:t>coap</a:t>
            </a:r>
            <a:r>
              <a:rPr lang="en-US" dirty="0"/>
              <a:t>,"Internet of Things (IOT), 2014 International Conference on the. IEEE, pp. 1-6, 2014.</a:t>
            </a:r>
          </a:p>
          <a:p>
            <a:r>
              <a:rPr lang="en-US" dirty="0"/>
              <a:t>[13] </a:t>
            </a:r>
            <a:r>
              <a:rPr lang="en-US" dirty="0" err="1"/>
              <a:t>nCoAP</a:t>
            </a:r>
            <a:r>
              <a:rPr lang="en-US" dirty="0"/>
              <a:t> [Online]. Available: https://github.com/okleine/nCoAP(accessed on 2016. Dec. 09)</a:t>
            </a:r>
          </a:p>
          <a:p>
            <a:r>
              <a:rPr lang="en-US" dirty="0"/>
              <a:t>[14]Rahman, A. and </a:t>
            </a:r>
            <a:r>
              <a:rPr lang="en-US" dirty="0" err="1"/>
              <a:t>Dijk</a:t>
            </a:r>
            <a:r>
              <a:rPr lang="en-US" dirty="0"/>
              <a:t>, E.,(2014, Oct). Group communication for the Constrained Application Protocol (</a:t>
            </a:r>
            <a:r>
              <a:rPr lang="en-US" dirty="0" err="1"/>
              <a:t>CoAP</a:t>
            </a:r>
            <a:r>
              <a:rPr lang="en-US" dirty="0"/>
              <a:t>) [Online]. Available: https://www.rfc-editor.org/info/rfc7390 (downloaded 2016. Dec. 09)</a:t>
            </a:r>
          </a:p>
          <a:p>
            <a:r>
              <a:rPr lang="en-US" dirty="0"/>
              <a:t>[15] Shelby, Z.,(2012, Aug). Constrained RESTful Environments (</a:t>
            </a:r>
            <a:r>
              <a:rPr lang="en-US" dirty="0" err="1"/>
              <a:t>CoRE</a:t>
            </a:r>
            <a:r>
              <a:rPr lang="en-US" dirty="0"/>
              <a:t>) Link Format [Online]. Available: https://tools.ietf.org/html/rfc6690 (downloaded 2016. Dec. 09)</a:t>
            </a:r>
          </a:p>
          <a:p>
            <a:r>
              <a:rPr lang="en-US" dirty="0"/>
              <a:t>[16] C. S. Lee, Y. T. Han, S. B. Jeon, I. B. Jung, “Heterogeneous Network Integrated Framework for Internet of Things,” Proc. Of the 2015 KIISE Winter Conference, pp.443-445, 2015. (in Korean) </a:t>
            </a:r>
          </a:p>
          <a:p>
            <a:r>
              <a:rPr lang="en-US" dirty="0"/>
              <a:t>[17] Android Threading Performance[Online] Available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8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Technology Roadmap: The Internet of Things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</a:t>
            </a:fld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10" y="1562130"/>
            <a:ext cx="7891535" cy="457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1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Centralized Infrastructure based on </a:t>
            </a:r>
            <a:r>
              <a:rPr lang="en-US" dirty="0" err="1" smtClean="0"/>
              <a:t>IoT</a:t>
            </a:r>
            <a:endParaRPr lang="en-US" dirty="0" smtClean="0"/>
          </a:p>
          <a:p>
            <a:pPr lvl="1"/>
            <a:r>
              <a:rPr lang="en-US" dirty="0" smtClean="0"/>
              <a:t>Centralized storage</a:t>
            </a:r>
          </a:p>
          <a:p>
            <a:pPr lvl="1"/>
            <a:r>
              <a:rPr lang="en-US" dirty="0" smtClean="0"/>
              <a:t>Invasion of privacy</a:t>
            </a:r>
          </a:p>
          <a:p>
            <a:pPr lvl="1"/>
            <a:r>
              <a:rPr lang="en-US" dirty="0" smtClean="0"/>
              <a:t>Information Utilization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5</a:t>
            </a:fld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790" y="2993938"/>
            <a:ext cx="6845355" cy="314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8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Private or Localized Middleware Platform for </a:t>
            </a:r>
            <a:r>
              <a:rPr lang="en-US" dirty="0" err="1" smtClean="0"/>
              <a:t>IoT</a:t>
            </a:r>
            <a:endParaRPr lang="en-US" dirty="0"/>
          </a:p>
          <a:p>
            <a:pPr lvl="1"/>
            <a:r>
              <a:rPr lang="en-US" dirty="0" smtClean="0"/>
              <a:t>Anywhere</a:t>
            </a:r>
          </a:p>
          <a:p>
            <a:pPr lvl="1"/>
            <a:r>
              <a:rPr lang="en-US" dirty="0" smtClean="0"/>
              <a:t>Independent action</a:t>
            </a:r>
          </a:p>
          <a:p>
            <a:pPr lvl="1"/>
            <a:r>
              <a:rPr lang="en-US" dirty="0" smtClean="0"/>
              <a:t>Information Distribution</a:t>
            </a:r>
          </a:p>
          <a:p>
            <a:pPr lvl="1"/>
            <a:r>
              <a:rPr lang="en-US" dirty="0" smtClean="0"/>
              <a:t>Low cost / energy</a:t>
            </a:r>
          </a:p>
          <a:p>
            <a:pPr lvl="1"/>
            <a:r>
              <a:rPr lang="en-US" dirty="0" smtClean="0"/>
              <a:t>Easy set up</a:t>
            </a:r>
          </a:p>
          <a:p>
            <a:pPr lvl="1"/>
            <a:r>
              <a:rPr lang="en-US" dirty="0" smtClean="0"/>
              <a:t>Privacy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6</a:t>
            </a:fld>
            <a:endParaRPr lang="en-US"/>
          </a:p>
        </p:txBody>
      </p:sp>
      <p:cxnSp>
        <p:nvCxnSpPr>
          <p:cNvPr id="37" name="Straight Connector 178"/>
          <p:cNvCxnSpPr/>
          <p:nvPr/>
        </p:nvCxnSpPr>
        <p:spPr>
          <a:xfrm flipH="1" flipV="1">
            <a:off x="6159428" y="3978123"/>
            <a:ext cx="425450" cy="577851"/>
          </a:xfrm>
          <a:prstGeom prst="line">
            <a:avLst/>
          </a:prstGeom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203"/>
          <p:cNvCxnSpPr/>
          <p:nvPr/>
        </p:nvCxnSpPr>
        <p:spPr>
          <a:xfrm flipH="1" flipV="1">
            <a:off x="6610278" y="3089123"/>
            <a:ext cx="717550" cy="95250"/>
          </a:xfrm>
          <a:prstGeom prst="line">
            <a:avLst/>
          </a:prstGeom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209"/>
          <p:cNvCxnSpPr/>
          <p:nvPr/>
        </p:nvCxnSpPr>
        <p:spPr>
          <a:xfrm flipV="1">
            <a:off x="7359578" y="3838424"/>
            <a:ext cx="361951" cy="654049"/>
          </a:xfrm>
          <a:prstGeom prst="line">
            <a:avLst/>
          </a:prstGeom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169"/>
          <p:cNvGrpSpPr/>
          <p:nvPr/>
        </p:nvGrpSpPr>
        <p:grpSpPr>
          <a:xfrm>
            <a:off x="4590597" y="2116832"/>
            <a:ext cx="2052233" cy="2052233"/>
            <a:chOff x="3016391" y="3508222"/>
            <a:chExt cx="2052233" cy="2052233"/>
          </a:xfrm>
        </p:grpSpPr>
        <p:sp>
          <p:nvSpPr>
            <p:cNvPr id="41" name="Oval 109"/>
            <p:cNvSpPr/>
            <p:nvPr/>
          </p:nvSpPr>
          <p:spPr>
            <a:xfrm>
              <a:off x="3016391" y="3508222"/>
              <a:ext cx="2052233" cy="205223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2" name="Oval 95"/>
            <p:cNvSpPr/>
            <p:nvPr/>
          </p:nvSpPr>
          <p:spPr>
            <a:xfrm>
              <a:off x="3169688" y="4437350"/>
              <a:ext cx="564357" cy="56435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Oval 96"/>
            <p:cNvSpPr/>
            <p:nvPr/>
          </p:nvSpPr>
          <p:spPr>
            <a:xfrm>
              <a:off x="3702121" y="3631942"/>
              <a:ext cx="902960" cy="9029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Oval 97"/>
            <p:cNvSpPr/>
            <p:nvPr/>
          </p:nvSpPr>
          <p:spPr>
            <a:xfrm>
              <a:off x="4165925" y="4719528"/>
              <a:ext cx="564357" cy="56435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5" name="Straight Connector 100"/>
            <p:cNvCxnSpPr/>
            <p:nvPr/>
          </p:nvCxnSpPr>
          <p:spPr>
            <a:xfrm>
              <a:off x="4274269" y="4514810"/>
              <a:ext cx="85725" cy="223838"/>
            </a:xfrm>
            <a:prstGeom prst="line">
              <a:avLst/>
            </a:prstGeom>
            <a:ln w="28575">
              <a:solidFill>
                <a:schemeClr val="accent6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101"/>
            <p:cNvCxnSpPr/>
            <p:nvPr/>
          </p:nvCxnSpPr>
          <p:spPr>
            <a:xfrm flipH="1">
              <a:off x="3640857" y="4367173"/>
              <a:ext cx="152400" cy="133350"/>
            </a:xfrm>
            <a:prstGeom prst="line">
              <a:avLst/>
            </a:prstGeom>
            <a:ln w="28575">
              <a:solidFill>
                <a:schemeClr val="accent6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102"/>
            <p:cNvCxnSpPr/>
            <p:nvPr/>
          </p:nvCxnSpPr>
          <p:spPr>
            <a:xfrm flipH="1" flipV="1">
              <a:off x="3713942" y="4826518"/>
              <a:ext cx="452439" cy="157164"/>
            </a:xfrm>
            <a:prstGeom prst="line">
              <a:avLst/>
            </a:prstGeom>
            <a:ln w="28575">
              <a:solidFill>
                <a:schemeClr val="accent6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168"/>
          <p:cNvGrpSpPr/>
          <p:nvPr/>
        </p:nvGrpSpPr>
        <p:grpSpPr>
          <a:xfrm>
            <a:off x="7296519" y="2550948"/>
            <a:ext cx="1391626" cy="1391626"/>
            <a:chOff x="7116241" y="4779423"/>
            <a:chExt cx="1865241" cy="1865241"/>
          </a:xfrm>
        </p:grpSpPr>
        <p:sp>
          <p:nvSpPr>
            <p:cNvPr id="49" name="Oval 110"/>
            <p:cNvSpPr/>
            <p:nvPr/>
          </p:nvSpPr>
          <p:spPr>
            <a:xfrm>
              <a:off x="7116241" y="4779423"/>
              <a:ext cx="1865241" cy="186524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/>
            </a:p>
          </p:txBody>
        </p:sp>
        <p:grpSp>
          <p:nvGrpSpPr>
            <p:cNvPr id="50" name="Group 117"/>
            <p:cNvGrpSpPr/>
            <p:nvPr/>
          </p:nvGrpSpPr>
          <p:grpSpPr>
            <a:xfrm rot="18868617">
              <a:off x="7146954" y="4945096"/>
              <a:ext cx="1560594" cy="1531803"/>
              <a:chOff x="5693750" y="5423638"/>
              <a:chExt cx="1560594" cy="1531803"/>
            </a:xfrm>
          </p:grpSpPr>
          <p:sp>
            <p:nvSpPr>
              <p:cNvPr id="51" name="Oval 111"/>
              <p:cNvSpPr/>
              <p:nvPr/>
            </p:nvSpPr>
            <p:spPr>
              <a:xfrm>
                <a:off x="5693750" y="6108906"/>
                <a:ext cx="564357" cy="56435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" name="Oval 112"/>
              <p:cNvSpPr/>
              <p:nvPr/>
            </p:nvSpPr>
            <p:spPr>
              <a:xfrm>
                <a:off x="6407809" y="5423638"/>
                <a:ext cx="564357" cy="56435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" name="Oval 113"/>
              <p:cNvSpPr/>
              <p:nvPr/>
            </p:nvSpPr>
            <p:spPr>
              <a:xfrm>
                <a:off x="6689987" y="6391084"/>
                <a:ext cx="564357" cy="56435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 b="1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54" name="Straight Connector 114"/>
              <p:cNvCxnSpPr/>
              <p:nvPr/>
            </p:nvCxnSpPr>
            <p:spPr>
              <a:xfrm>
                <a:off x="6761879" y="5978962"/>
                <a:ext cx="157163" cy="414337"/>
              </a:xfrm>
              <a:prstGeom prst="line">
                <a:avLst/>
              </a:prstGeom>
              <a:ln w="28575">
                <a:solidFill>
                  <a:schemeClr val="accent6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115"/>
              <p:cNvCxnSpPr/>
              <p:nvPr/>
            </p:nvCxnSpPr>
            <p:spPr>
              <a:xfrm flipH="1">
                <a:off x="6171329" y="5874187"/>
                <a:ext cx="290513" cy="304800"/>
              </a:xfrm>
              <a:prstGeom prst="line">
                <a:avLst/>
              </a:prstGeom>
              <a:ln w="28575">
                <a:solidFill>
                  <a:schemeClr val="accent6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116"/>
              <p:cNvCxnSpPr/>
              <p:nvPr/>
            </p:nvCxnSpPr>
            <p:spPr>
              <a:xfrm flipH="1" flipV="1">
                <a:off x="6238004" y="6498074"/>
                <a:ext cx="452439" cy="157164"/>
              </a:xfrm>
              <a:prstGeom prst="line">
                <a:avLst/>
              </a:prstGeom>
              <a:ln w="28575">
                <a:solidFill>
                  <a:schemeClr val="accent6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" name="Group 170"/>
          <p:cNvGrpSpPr/>
          <p:nvPr/>
        </p:nvGrpSpPr>
        <p:grpSpPr>
          <a:xfrm>
            <a:off x="6317663" y="4382960"/>
            <a:ext cx="1483853" cy="1483853"/>
            <a:chOff x="5437927" y="5663596"/>
            <a:chExt cx="1483853" cy="1483853"/>
          </a:xfrm>
        </p:grpSpPr>
        <p:sp>
          <p:nvSpPr>
            <p:cNvPr id="58" name="Oval 147"/>
            <p:cNvSpPr/>
            <p:nvPr/>
          </p:nvSpPr>
          <p:spPr>
            <a:xfrm>
              <a:off x="5437927" y="5663596"/>
              <a:ext cx="1483853" cy="148385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9" name="Oval 148"/>
            <p:cNvSpPr/>
            <p:nvPr/>
          </p:nvSpPr>
          <p:spPr>
            <a:xfrm>
              <a:off x="5517941" y="6338131"/>
              <a:ext cx="454680" cy="45468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Oval 149"/>
            <p:cNvSpPr/>
            <p:nvPr/>
          </p:nvSpPr>
          <p:spPr>
            <a:xfrm>
              <a:off x="5966033" y="5798246"/>
              <a:ext cx="432895" cy="4328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Oval 150"/>
            <p:cNvSpPr/>
            <p:nvPr/>
          </p:nvSpPr>
          <p:spPr>
            <a:xfrm>
              <a:off x="6192562" y="6376948"/>
              <a:ext cx="564357" cy="56435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2" name="Straight Connector 151"/>
            <p:cNvCxnSpPr/>
            <p:nvPr/>
          </p:nvCxnSpPr>
          <p:spPr>
            <a:xfrm>
              <a:off x="6274519" y="6205498"/>
              <a:ext cx="100013" cy="200025"/>
            </a:xfrm>
            <a:prstGeom prst="line">
              <a:avLst/>
            </a:prstGeom>
            <a:ln w="28575">
              <a:solidFill>
                <a:schemeClr val="accent6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152"/>
            <p:cNvCxnSpPr/>
            <p:nvPr/>
          </p:nvCxnSpPr>
          <p:spPr>
            <a:xfrm flipH="1">
              <a:off x="5855419" y="6157873"/>
              <a:ext cx="180975" cy="219075"/>
            </a:xfrm>
            <a:prstGeom prst="line">
              <a:avLst/>
            </a:prstGeom>
            <a:ln w="28575">
              <a:solidFill>
                <a:schemeClr val="accent6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153"/>
            <p:cNvCxnSpPr/>
            <p:nvPr/>
          </p:nvCxnSpPr>
          <p:spPr>
            <a:xfrm flipH="1" flipV="1">
              <a:off x="5964957" y="6596023"/>
              <a:ext cx="238126" cy="38100"/>
            </a:xfrm>
            <a:prstGeom prst="line">
              <a:avLst/>
            </a:prstGeom>
            <a:ln w="28575">
              <a:solidFill>
                <a:schemeClr val="accent6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997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Existing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Middleware is fundamental for </a:t>
            </a:r>
            <a:r>
              <a:rPr lang="en-US" dirty="0" err="1" smtClean="0"/>
              <a:t>IoT</a:t>
            </a:r>
            <a:r>
              <a:rPr lang="en-US" dirty="0" smtClean="0"/>
              <a:t> operation</a:t>
            </a:r>
          </a:p>
          <a:p>
            <a:pPr lvl="1"/>
            <a:r>
              <a:rPr lang="en-US" dirty="0" smtClean="0"/>
              <a:t>Most of things are made by Middleware platform</a:t>
            </a:r>
          </a:p>
          <a:p>
            <a:endParaRPr lang="en-US" dirty="0" smtClean="0"/>
          </a:p>
          <a:p>
            <a:r>
              <a:rPr lang="en-US" dirty="0" smtClean="0"/>
              <a:t>Existing Middleware Platform</a:t>
            </a:r>
          </a:p>
          <a:p>
            <a:pPr lvl="1"/>
            <a:r>
              <a:rPr lang="en-US" dirty="0" smtClean="0"/>
              <a:t>Inventing</a:t>
            </a:r>
          </a:p>
          <a:p>
            <a:pPr lvl="1"/>
            <a:r>
              <a:rPr lang="en-US" dirty="0" smtClean="0"/>
              <a:t>Inconvenience</a:t>
            </a:r>
          </a:p>
          <a:p>
            <a:pPr lvl="1"/>
            <a:r>
              <a:rPr lang="en-US" dirty="0" smtClean="0"/>
              <a:t>Constrained network support</a:t>
            </a:r>
          </a:p>
          <a:p>
            <a:pPr lvl="1"/>
            <a:r>
              <a:rPr lang="en-US" dirty="0" smtClean="0"/>
              <a:t>Centralization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Existing Project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773" y="1680828"/>
            <a:ext cx="7405791" cy="425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3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Private or Localized Middleware Platform for </a:t>
            </a:r>
            <a:r>
              <a:rPr lang="en-US" dirty="0" err="1"/>
              <a:t>IoT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Software &amp; System Lab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9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862" y="1616149"/>
            <a:ext cx="4772275" cy="451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4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b="1" dirty="0" err="1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dobe 고딕 Std B" panose="020B0800000000000000" pitchFamily="34" charset="-127"/>
            <a:ea typeface="Adobe 고딕 Std B" panose="020B0800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0</TotalTime>
  <Words>1469</Words>
  <Application>Microsoft Office PowerPoint</Application>
  <PresentationFormat>화면 슬라이드 쇼(4:3)</PresentationFormat>
  <Paragraphs>276</Paragraphs>
  <Slides>35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Adobe 고딕 Std B</vt:lpstr>
      <vt:lpstr>HY중고딕</vt:lpstr>
      <vt:lpstr>HY헤드라인M</vt:lpstr>
      <vt:lpstr>굴림</vt:lpstr>
      <vt:lpstr>Arial</vt:lpstr>
      <vt:lpstr>Palatino Linotype</vt:lpstr>
      <vt:lpstr>Wingdings</vt:lpstr>
      <vt:lpstr>Diamond Grid 16x9</vt:lpstr>
      <vt:lpstr>Middleware for Cooperative Interaction of Things</vt:lpstr>
      <vt:lpstr>Contents</vt:lpstr>
      <vt:lpstr>Introduction</vt:lpstr>
      <vt:lpstr>Introduction</vt:lpstr>
      <vt:lpstr>Introduction</vt:lpstr>
      <vt:lpstr>Introduction</vt:lpstr>
      <vt:lpstr>Existing Research</vt:lpstr>
      <vt:lpstr>Existing Research</vt:lpstr>
      <vt:lpstr>Overview</vt:lpstr>
      <vt:lpstr>Concept</vt:lpstr>
      <vt:lpstr>Concept</vt:lpstr>
      <vt:lpstr>Proposal</vt:lpstr>
      <vt:lpstr>Architecture (그림 수정)</vt:lpstr>
      <vt:lpstr>Sensor Abstract Layer</vt:lpstr>
      <vt:lpstr>Sensor Abstract Layer</vt:lpstr>
      <vt:lpstr>Interaction Layer</vt:lpstr>
      <vt:lpstr>Interaction Layer</vt:lpstr>
      <vt:lpstr>Connectivity</vt:lpstr>
      <vt:lpstr>Connectivity Architecture - flow</vt:lpstr>
      <vt:lpstr>Connectivity Architecture - Discovery</vt:lpstr>
      <vt:lpstr>System Layer</vt:lpstr>
      <vt:lpstr>System Scheduler</vt:lpstr>
      <vt:lpstr>System Scheduler</vt:lpstr>
      <vt:lpstr>Performance Evaluation</vt:lpstr>
      <vt:lpstr>Performance Evaluation</vt:lpstr>
      <vt:lpstr>Performance Evaluation</vt:lpstr>
      <vt:lpstr>Performance Evaluation</vt:lpstr>
      <vt:lpstr>Performance Evaluation</vt:lpstr>
      <vt:lpstr>Performance Evaluation</vt:lpstr>
      <vt:lpstr>Performance Evaluation</vt:lpstr>
      <vt:lpstr>Performance Evaluation</vt:lpstr>
      <vt:lpstr>PowerPoint 프레젠테이션</vt:lpstr>
      <vt:lpstr>Conclusion</vt:lpstr>
      <vt:lpstr>Q&amp;A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2015-07-27T15:59:37Z</dcterms:created>
  <dcterms:modified xsi:type="dcterms:W3CDTF">2017-06-20T07:46:11Z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